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venir Next LT Pro" panose="020B0504020202020204" pitchFamily="34" charset="0"/>
      <p:regular r:id="rId22"/>
      <p:bold r:id="rId23"/>
    </p:embeddedFont>
    <p:embeddedFont>
      <p:font typeface="Avenir Next LT Pro Light" panose="020B0304020202020204" pitchFamily="34" charset="0"/>
      <p:regular r:id="rId24"/>
      <p:italic r:id="rId25"/>
    </p:embeddedFont>
    <p:embeddedFont>
      <p:font typeface="Quattrocento Sans" panose="020B05020500000200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32QIb3ceYNPB8FFuM7hB9sHBd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65690" autoAdjust="0"/>
  </p:normalViewPr>
  <p:slideViewPr>
    <p:cSldViewPr snapToGrid="0">
      <p:cViewPr varScale="1">
        <p:scale>
          <a:sx n="39" d="100"/>
          <a:sy n="39" d="100"/>
        </p:scale>
        <p:origin x="14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r>
              <a:rPr lang="nl-NL" sz="1800" dirty="0">
                <a:latin typeface="Quattrocento Sans"/>
                <a:ea typeface="Quattrocento Sans"/>
                <a:cs typeface="Quattrocento Sans"/>
                <a:sym typeface="Quattrocento Sans"/>
              </a:rPr>
              <a:t>Deze presentatie omvat 2 lessen: </a:t>
            </a:r>
          </a:p>
          <a:p>
            <a:pPr marL="0" marR="0" lvl="0" indent="0" algn="l" rtl="0">
              <a:lnSpc>
                <a:spcPct val="100000"/>
              </a:lnSpc>
              <a:spcBef>
                <a:spcPts val="0"/>
              </a:spcBef>
              <a:spcAft>
                <a:spcPts val="0"/>
              </a:spcAft>
              <a:buClr>
                <a:schemeClr val="dk1"/>
              </a:buClr>
              <a:buSzPts val="1800"/>
              <a:buFont typeface="Quattrocento Sans"/>
              <a:buNone/>
            </a:pPr>
            <a:r>
              <a:rPr lang="nl-NL" sz="1800" dirty="0">
                <a:latin typeface="Quattrocento Sans"/>
                <a:ea typeface="Quattrocento Sans"/>
                <a:cs typeface="Quattrocento Sans"/>
                <a:sym typeface="Quattrocento Sans"/>
              </a:rPr>
              <a:t>les 1 </a:t>
            </a:r>
            <a:r>
              <a:rPr lang="nl-NL" sz="1800" b="1" dirty="0">
                <a:latin typeface="Quattrocento Sans"/>
                <a:ea typeface="Quattrocento Sans"/>
                <a:cs typeface="Quattrocento Sans"/>
                <a:sym typeface="Quattrocento Sans"/>
              </a:rPr>
              <a:t>Groepsgesprek omgaan met verwachtingen </a:t>
            </a:r>
            <a:r>
              <a:rPr lang="nl-NL" sz="1800" dirty="0">
                <a:latin typeface="Quattrocento Sans"/>
                <a:ea typeface="Quattrocento Sans"/>
                <a:cs typeface="Quattrocento Sans"/>
                <a:sym typeface="Quattrocento Sans"/>
              </a:rPr>
              <a:t>en les 2 </a:t>
            </a:r>
            <a:r>
              <a:rPr lang="nl-NL" sz="1800" b="1" dirty="0">
                <a:latin typeface="Avenir"/>
                <a:ea typeface="Avenir"/>
                <a:cs typeface="Avenir"/>
                <a:sym typeface="Avenir"/>
              </a:rPr>
              <a:t>Verwerkingsopdracht Omgaan met verwachtingen van anderen</a:t>
            </a:r>
            <a:endParaRPr lang="nl-NL" sz="1800" dirty="0">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800"/>
              <a:buFont typeface="Quattrocento Sans"/>
              <a:buNone/>
            </a:pPr>
            <a:r>
              <a:rPr lang="nl-NL" sz="1800" dirty="0">
                <a:latin typeface="Quattrocento Sans"/>
                <a:ea typeface="Quattrocento Sans"/>
                <a:cs typeface="Quattrocento Sans"/>
                <a:sym typeface="Quattrocento Sans"/>
              </a:rPr>
              <a:t>De docent bereidt het gesprek voor en voert het gesprek met de klas. Belangrijk hierbij is dat de docent van tevoren al een relatie heeft opgebouwd met de klas en zorgt dat de klas veilig is, anders zullen de leerlingen zich niet open opstellen om over verwachtingen van de omgeving te vertellen. </a:t>
            </a:r>
            <a:endParaRPr dirty="0"/>
          </a:p>
          <a:p>
            <a:pPr marL="0" marR="0" lvl="0" indent="0" algn="l" rtl="0">
              <a:lnSpc>
                <a:spcPct val="100000"/>
              </a:lnSpc>
              <a:spcBef>
                <a:spcPts val="0"/>
              </a:spcBef>
              <a:spcAft>
                <a:spcPts val="0"/>
              </a:spcAft>
              <a:buClr>
                <a:schemeClr val="dk1"/>
              </a:buClr>
              <a:buSzPts val="1800"/>
              <a:buFont typeface="Quattrocento Sans"/>
              <a:buNone/>
            </a:pPr>
            <a:r>
              <a:rPr lang="nl-NL" sz="1800" dirty="0">
                <a:latin typeface="Quattrocento Sans"/>
                <a:ea typeface="Quattrocento Sans"/>
                <a:cs typeface="Quattrocento Sans"/>
                <a:sym typeface="Quattrocento Sans"/>
              </a:rPr>
              <a:t>Het is belangrijk dat er na het voeren van het gesprek en de uiteindelijke LOB-keuze nog een periode zit waarin de leerling acties kan ondernemen om </a:t>
            </a:r>
            <a:r>
              <a:rPr lang="nl-NL" sz="1800" dirty="0" err="1">
                <a:latin typeface="Quattrocento Sans"/>
                <a:ea typeface="Quattrocento Sans"/>
                <a:cs typeface="Quattrocento Sans"/>
                <a:sym typeface="Quattrocento Sans"/>
              </a:rPr>
              <a:t>om</a:t>
            </a:r>
            <a:r>
              <a:rPr lang="nl-NL" sz="1800" dirty="0">
                <a:latin typeface="Quattrocento Sans"/>
                <a:ea typeface="Quattrocento Sans"/>
                <a:cs typeface="Quattrocento Sans"/>
                <a:sym typeface="Quattrocento Sans"/>
              </a:rPr>
              <a:t> te gaan met de verwachtingen van de omgeving die ‘ontdekt’ zijn. </a:t>
            </a: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Pas deze aan naar striptekenen indien van toepassing</a:t>
            </a:r>
            <a:endParaRPr/>
          </a:p>
        </p:txBody>
      </p:sp>
      <p:sp>
        <p:nvSpPr>
          <p:cNvPr id="175" name="Google Shape;17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In deze les zijn 2 opties voor de verwerkingsopdracht. </a:t>
            </a:r>
          </a:p>
          <a:p>
            <a:pPr marL="0" lvl="0" indent="0" algn="l" rtl="0">
              <a:spcBef>
                <a:spcPts val="0"/>
              </a:spcBef>
              <a:spcAft>
                <a:spcPts val="0"/>
              </a:spcAft>
              <a:buNone/>
            </a:pPr>
            <a:r>
              <a:rPr lang="nl-NL" dirty="0"/>
              <a:t>Kies zelf de verwerkingsopdracht die het beste past bij de klas </a:t>
            </a:r>
          </a:p>
          <a:p>
            <a:pPr marL="0" lvl="0" indent="0" algn="l" rtl="0">
              <a:spcBef>
                <a:spcPts val="0"/>
              </a:spcBef>
              <a:spcAft>
                <a:spcPts val="0"/>
              </a:spcAft>
              <a:buNone/>
            </a:pPr>
            <a:r>
              <a:rPr lang="nl-NL" dirty="0"/>
              <a:t>1</a:t>
            </a:r>
            <a:r>
              <a:rPr lang="nl-NL" baseline="30000" dirty="0"/>
              <a:t>e</a:t>
            </a:r>
            <a:r>
              <a:rPr lang="nl-NL" dirty="0"/>
              <a:t> – er zijn 3 situaties kort geschetst, iedere leerling kiest een van deze situaties en schrijft het verhaal zelf af.  Deze opdracht staat op sheet 14,15,16 </a:t>
            </a:r>
          </a:p>
          <a:p>
            <a:pPr marL="0" lvl="0" indent="0" algn="l" rtl="0">
              <a:spcBef>
                <a:spcPts val="0"/>
              </a:spcBef>
              <a:spcAft>
                <a:spcPts val="0"/>
              </a:spcAft>
              <a:buNone/>
            </a:pPr>
            <a:r>
              <a:rPr lang="nl-NL" dirty="0"/>
              <a:t>2</a:t>
            </a:r>
            <a:r>
              <a:rPr lang="nl-NL" baseline="30000" dirty="0"/>
              <a:t>e</a:t>
            </a:r>
            <a:r>
              <a:rPr lang="nl-NL" dirty="0"/>
              <a:t> – bij de 2</a:t>
            </a:r>
            <a:r>
              <a:rPr lang="nl-NL" baseline="30000" dirty="0"/>
              <a:t>e</a:t>
            </a:r>
            <a:r>
              <a:rPr lang="nl-NL" dirty="0"/>
              <a:t> opdracht maken de leerlingen een stripverhaal(</a:t>
            </a:r>
            <a:r>
              <a:rPr lang="nl-NL" dirty="0" err="1"/>
              <a:t>tje</a:t>
            </a:r>
            <a:r>
              <a:rPr lang="nl-NL" dirty="0"/>
              <a:t>) Deze opdracht staat op sheet 17,18 </a:t>
            </a:r>
          </a:p>
          <a:p>
            <a:pPr marL="0" lvl="0" indent="0" algn="l" rtl="0">
              <a:spcBef>
                <a:spcPts val="0"/>
              </a:spcBef>
              <a:spcAft>
                <a:spcPts val="0"/>
              </a:spcAft>
              <a:buNone/>
            </a:pPr>
            <a:r>
              <a:rPr lang="nl-NL" dirty="0"/>
              <a:t>In alle gevallen bespreek je de vraag op sheet 19</a:t>
            </a:r>
            <a:endParaRPr dirty="0"/>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Deze is voor bij de opdracht verhaal afmaken </a:t>
            </a:r>
            <a:endParaRPr/>
          </a:p>
        </p:txBody>
      </p:sp>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Verwerkingsopdracht 1 – verhaal afmaken</a:t>
            </a:r>
            <a:endParaRPr dirty="0"/>
          </a:p>
        </p:txBody>
      </p:sp>
      <p:sp>
        <p:nvSpPr>
          <p:cNvPr id="211" name="Google Shape;2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Quattrocento Sans"/>
              <a:buNone/>
            </a:pPr>
            <a:r>
              <a:rPr lang="nl-NL" sz="1200" b="0" i="0">
                <a:solidFill>
                  <a:srgbClr val="000000"/>
                </a:solidFill>
                <a:latin typeface="Quattrocento Sans"/>
                <a:ea typeface="Quattrocento Sans"/>
                <a:cs typeface="Quattrocento Sans"/>
                <a:sym typeface="Quattrocento Sans"/>
              </a:rPr>
              <a:t>Je kunt ook 1 of 2 vragen die op de sheet staan kiezen. </a:t>
            </a:r>
            <a:endParaRPr/>
          </a:p>
          <a:p>
            <a:pPr marL="0" marR="0" lvl="0" indent="0" algn="l" rtl="0">
              <a:lnSpc>
                <a:spcPct val="100000"/>
              </a:lnSpc>
              <a:spcBef>
                <a:spcPts val="0"/>
              </a:spcBef>
              <a:spcAft>
                <a:spcPts val="0"/>
              </a:spcAft>
              <a:buClr>
                <a:schemeClr val="dk1"/>
              </a:buClr>
              <a:buSzPts val="1200"/>
              <a:buFont typeface="Arial"/>
              <a:buNone/>
            </a:pPr>
            <a:endParaRPr sz="1200" b="0" i="0">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200"/>
              <a:buFont typeface="Quattrocento Sans"/>
              <a:buNone/>
            </a:pPr>
            <a:r>
              <a:rPr lang="nl-NL" sz="1200" b="0" i="0">
                <a:solidFill>
                  <a:srgbClr val="000000"/>
                </a:solidFill>
                <a:latin typeface="Quattrocento Sans"/>
                <a:ea typeface="Quattrocento Sans"/>
                <a:cs typeface="Quattrocento Sans"/>
                <a:sym typeface="Quattrocento Sans"/>
              </a:rPr>
              <a:t>Mogelijke andere vraag: Herken je (een van) de korte verhalen in je eigen leven</a:t>
            </a:r>
            <a:r>
              <a:rPr lang="nl-NL" sz="1200">
                <a:solidFill>
                  <a:srgbClr val="000000"/>
                </a:solidFill>
                <a:latin typeface="Quattrocento Sans"/>
                <a:ea typeface="Quattrocento Sans"/>
                <a:cs typeface="Quattrocento Sans"/>
                <a:sym typeface="Quattrocento Sans"/>
              </a:rPr>
              <a:t>?</a:t>
            </a:r>
            <a:endParaRPr/>
          </a:p>
          <a:p>
            <a:pPr marL="0" lvl="0" indent="0" algn="l" rtl="0">
              <a:spcBef>
                <a:spcPts val="0"/>
              </a:spcBef>
              <a:spcAft>
                <a:spcPts val="0"/>
              </a:spcAft>
              <a:buNone/>
            </a:pPr>
            <a:endParaRPr/>
          </a:p>
        </p:txBody>
      </p:sp>
      <p:sp>
        <p:nvSpPr>
          <p:cNvPr id="221" name="Google Shape;2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02b53a24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102b53a242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3102b53a242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02b53a24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102b53a242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dirty="0"/>
              <a:t>Verwerkingsopdracht 2- teken een stripverhaal</a:t>
            </a:r>
            <a:endParaRPr dirty="0"/>
          </a:p>
        </p:txBody>
      </p:sp>
      <p:sp>
        <p:nvSpPr>
          <p:cNvPr id="237" name="Google Shape;237;g3102b53a242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102b53a24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102b53a24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3102b53a242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De bedoeling hierbij is om ze te laten bedenken wat ze kunnen doen als ouders hun verwachtingen op willen leggen</a:t>
            </a:r>
            <a:endParaRPr/>
          </a:p>
        </p:txBody>
      </p:sp>
      <p:sp>
        <p:nvSpPr>
          <p:cNvPr id="251" name="Google Shape;25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Bij de lesdoelen:</a:t>
            </a:r>
            <a:endParaRPr/>
          </a:p>
          <a:p>
            <a:pPr marL="0" lvl="0" indent="0" algn="l" rtl="0">
              <a:spcBef>
                <a:spcPts val="0"/>
              </a:spcBef>
              <a:spcAft>
                <a:spcPts val="0"/>
              </a:spcAft>
              <a:buNone/>
            </a:pPr>
            <a:r>
              <a:rPr lang="nl-NL"/>
              <a:t>Verwachtingen die anderen kunnen hebben van de keuze die jij maakt bij het kiezen van stages, of de opleiding of beroep dat je wil gaan kiezen. </a:t>
            </a:r>
            <a:endParaRPr/>
          </a:p>
          <a:p>
            <a:pPr marL="0" lvl="0" indent="0" algn="l" rtl="0">
              <a:spcBef>
                <a:spcPts val="0"/>
              </a:spcBef>
              <a:spcAft>
                <a:spcPts val="0"/>
              </a:spcAft>
              <a:buNone/>
            </a:pPr>
            <a:r>
              <a:rPr lang="nl-NL"/>
              <a:t>Anderen kunnen zijn je ouders, vrienden of klasgenoten of docenten. </a:t>
            </a: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102b53a24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102b53a24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Bespreek met de leerlingen verschillende vormen van verwachtingen, bijv:  </a:t>
            </a:r>
            <a:br>
              <a:rPr lang="nl-NL"/>
            </a:br>
            <a:r>
              <a:rPr lang="nl-NL"/>
              <a:t>- we verwachten dat je naar school komt (= eigenlijk meer een regel)</a:t>
            </a:r>
            <a:br>
              <a:rPr lang="nl-NL"/>
            </a:br>
            <a:r>
              <a:rPr lang="nl-NL"/>
              <a:t>- we verwachten van meisjes dat ze lang haar hebben en van jongens dat ze kort haar hebben (= een gewoonte)</a:t>
            </a:r>
            <a:br>
              <a:rPr lang="nl-NL"/>
            </a:br>
            <a:r>
              <a:rPr lang="nl-NL"/>
              <a:t>- je ouders verwachten dat… (voorbeeld van waarop ze hopen / of een vooroordeel wat ze hebben)</a:t>
            </a:r>
            <a:br>
              <a:rPr lang="nl-NL"/>
            </a:br>
            <a:r>
              <a:rPr lang="nl-NL"/>
              <a:t>- je vrienden verwachten dat.. </a:t>
            </a:r>
            <a:endParaRPr/>
          </a:p>
        </p:txBody>
      </p:sp>
      <p:sp>
        <p:nvSpPr>
          <p:cNvPr id="114" name="Google Shape;114;g3102b53a24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102b53a24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02b53a24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Bespreek met de leerlingen dat verwachtingen heel logisch en menselijk zijn, maar dat ze wel ingewikkeld kunnen zijn als jij iets anders zou willen. </a:t>
            </a:r>
            <a:br>
              <a:rPr lang="nl-NL"/>
            </a:br>
            <a:r>
              <a:rPr lang="nl-NL"/>
              <a:t>Vraag aan de leerlingen of ze hier voorbeelden van hebben. </a:t>
            </a:r>
            <a:endParaRPr/>
          </a:p>
        </p:txBody>
      </p:sp>
      <p:sp>
        <p:nvSpPr>
          <p:cNvPr id="121" name="Google Shape;121;g3102b53a242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De leerlingen vertellen wat ze denken dat het is. </a:t>
            </a:r>
            <a:endParaRPr dirty="0"/>
          </a:p>
          <a:p>
            <a:pPr marL="0" lvl="0" indent="0" algn="l" rtl="0">
              <a:spcBef>
                <a:spcPts val="0"/>
              </a:spcBef>
              <a:spcAft>
                <a:spcPts val="0"/>
              </a:spcAft>
              <a:buNone/>
            </a:pPr>
            <a:r>
              <a:rPr lang="nl-NL" dirty="0"/>
              <a:t>Docent concludeert: dus als mensen bepaalde </a:t>
            </a:r>
            <a:r>
              <a:rPr lang="nl-NL" dirty="0" err="1"/>
              <a:t>opleidings</a:t>
            </a:r>
            <a:r>
              <a:rPr lang="nl-NL" dirty="0"/>
              <a:t> op beroepskeuzes van je verwachten.. </a:t>
            </a:r>
          </a:p>
          <a:p>
            <a:pPr marL="0" lvl="0" indent="0" algn="l" rtl="0">
              <a:spcBef>
                <a:spcPts val="0"/>
              </a:spcBef>
              <a:spcAft>
                <a:spcPts val="0"/>
              </a:spcAft>
              <a:buNone/>
            </a:pPr>
            <a:endParaRPr lang="nl-NL" dirty="0"/>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800" dirty="0"/>
              <a:t>Je kunt als docent een eigen voorbeeld geven </a:t>
            </a:r>
            <a:r>
              <a:rPr lang="nl-NL" sz="1800" dirty="0">
                <a:latin typeface="Quattrocento Sans"/>
                <a:ea typeface="Quattrocento Sans"/>
                <a:cs typeface="Quattrocento Sans"/>
                <a:sym typeface="Quattrocento Sans"/>
              </a:rPr>
              <a:t>van een situatie waarin je zelf te dealen had met verwachtingen van de omgeving.</a:t>
            </a:r>
            <a:endParaRPr dirty="0"/>
          </a:p>
          <a:p>
            <a:pPr marL="0" lvl="0" indent="0" algn="l" rtl="0">
              <a:spcBef>
                <a:spcPts val="0"/>
              </a:spcBef>
              <a:spcAft>
                <a:spcPts val="0"/>
              </a:spcAft>
              <a:buNone/>
            </a:pPr>
            <a:r>
              <a:rPr lang="nl-NL" sz="1800" dirty="0">
                <a:latin typeface="Quattrocento Sans"/>
                <a:ea typeface="Quattrocento Sans"/>
                <a:cs typeface="Quattrocento Sans"/>
                <a:sym typeface="Quattrocento Sans"/>
              </a:rPr>
              <a:t>Bijvoorbeeld je wilde naar een open dag van defensie maar je docent zei dat is niks voor jou</a:t>
            </a:r>
            <a:endParaRPr dirty="0"/>
          </a:p>
          <a:p>
            <a:pPr marL="0" lvl="0" indent="0" algn="l" rtl="0">
              <a:spcBef>
                <a:spcPts val="0"/>
              </a:spcBef>
              <a:spcAft>
                <a:spcPts val="0"/>
              </a:spcAft>
              <a:buNone/>
            </a:pPr>
            <a:r>
              <a:rPr lang="nl-NL" sz="1800" dirty="0">
                <a:latin typeface="Quattrocento Sans"/>
                <a:ea typeface="Quattrocento Sans"/>
                <a:cs typeface="Quattrocento Sans"/>
                <a:sym typeface="Quattrocento Sans"/>
              </a:rPr>
              <a:t>Of een mannelijke docent wilde de zorg in maar dat vonden zijn vrienden heel raar</a:t>
            </a:r>
            <a:endParaRPr dirty="0"/>
          </a:p>
          <a:p>
            <a:pPr marL="0" lvl="0" indent="0" algn="l" rtl="0">
              <a:spcBef>
                <a:spcPts val="0"/>
              </a:spcBef>
              <a:spcAft>
                <a:spcPts val="0"/>
              </a:spcAft>
              <a:buNone/>
            </a:pPr>
            <a:endParaRPr sz="1800" dirty="0">
              <a:latin typeface="Quattrocento Sans"/>
              <a:ea typeface="Quattrocento Sans"/>
              <a:cs typeface="Quattrocento Sans"/>
              <a:sym typeface="Quattrocento Sans"/>
            </a:endParaRPr>
          </a:p>
          <a:p>
            <a:pPr marL="0" lvl="0" indent="0" algn="l" rtl="0">
              <a:spcBef>
                <a:spcPts val="0"/>
              </a:spcBef>
              <a:spcAft>
                <a:spcPts val="0"/>
              </a:spcAft>
              <a:buNone/>
            </a:pPr>
            <a:r>
              <a:rPr lang="nl-NL" sz="1800" dirty="0">
                <a:latin typeface="Quattrocento Sans"/>
                <a:ea typeface="Quattrocento Sans"/>
                <a:cs typeface="Quattrocento Sans"/>
                <a:sym typeface="Quattrocento Sans"/>
              </a:rPr>
              <a:t>Fictieve oud leerling: Sandy</a:t>
            </a:r>
            <a:endParaRPr dirty="0"/>
          </a:p>
          <a:p>
            <a:pPr marL="0" lvl="0" indent="0" algn="l" rtl="0">
              <a:spcBef>
                <a:spcPts val="0"/>
              </a:spcBef>
              <a:spcAft>
                <a:spcPts val="0"/>
              </a:spcAft>
              <a:buNone/>
            </a:pPr>
            <a:r>
              <a:rPr lang="nl-NL" sz="1800" dirty="0">
                <a:solidFill>
                  <a:srgbClr val="073763"/>
                </a:solidFill>
                <a:latin typeface="Quattrocento Sans"/>
                <a:ea typeface="Quattrocento Sans"/>
                <a:cs typeface="Quattrocento Sans"/>
                <a:sym typeface="Quattrocento Sans"/>
              </a:rPr>
              <a:t>Zij ontdekt op school (of ergens anders) dat ze patisserie heel leuk vindt</a:t>
            </a:r>
            <a:endParaRPr dirty="0"/>
          </a:p>
          <a:p>
            <a:pPr marL="0" lvl="0" indent="0" algn="l" rtl="0">
              <a:spcBef>
                <a:spcPts val="0"/>
              </a:spcBef>
              <a:spcAft>
                <a:spcPts val="0"/>
              </a:spcAft>
              <a:buNone/>
            </a:pPr>
            <a:r>
              <a:rPr lang="nl-NL" sz="1800" dirty="0">
                <a:solidFill>
                  <a:srgbClr val="073763"/>
                </a:solidFill>
                <a:latin typeface="Quattrocento Sans"/>
                <a:ea typeface="Quattrocento Sans"/>
                <a:cs typeface="Quattrocento Sans"/>
                <a:sym typeface="Quattrocento Sans"/>
              </a:rPr>
              <a:t>Haar moeder en </a:t>
            </a:r>
            <a:r>
              <a:rPr lang="nl-NL" sz="1800" dirty="0">
                <a:solidFill>
                  <a:srgbClr val="073763"/>
                </a:solidFill>
              </a:rPr>
              <a:t>zussen met een Surinaamse achtergrond werken in zorg en vinden dat ‘Surinamers nooit bakker worden’ </a:t>
            </a:r>
            <a:endParaRPr dirty="0"/>
          </a:p>
          <a:p>
            <a:pPr marL="0" lvl="0" indent="0" algn="l" rtl="0">
              <a:spcBef>
                <a:spcPts val="0"/>
              </a:spcBef>
              <a:spcAft>
                <a:spcPts val="0"/>
              </a:spcAft>
              <a:buNone/>
            </a:pPr>
            <a:r>
              <a:rPr lang="nl-NL" sz="1800" dirty="0">
                <a:solidFill>
                  <a:srgbClr val="073763"/>
                </a:solidFill>
              </a:rPr>
              <a:t>En ze weten dat er in de zorg altijd werk is dus vinden de zekerheid belangrijk</a:t>
            </a:r>
            <a:br>
              <a:rPr lang="nl-NL" sz="1800" dirty="0">
                <a:solidFill>
                  <a:srgbClr val="073763"/>
                </a:solidFill>
              </a:rPr>
            </a:br>
            <a:r>
              <a:rPr lang="nl-NL" sz="1800" dirty="0">
                <a:solidFill>
                  <a:srgbClr val="073763"/>
                </a:solidFill>
              </a:rPr>
              <a:t>Moeder is negatief over patisserie</a:t>
            </a:r>
            <a:endParaRPr dirty="0"/>
          </a:p>
          <a:p>
            <a:pPr marL="0" lvl="0" indent="0" algn="l" rtl="0">
              <a:spcBef>
                <a:spcPts val="0"/>
              </a:spcBef>
              <a:spcAft>
                <a:spcPts val="0"/>
              </a:spcAft>
              <a:buNone/>
            </a:pPr>
            <a:endParaRPr sz="1800" dirty="0">
              <a:solidFill>
                <a:srgbClr val="073763"/>
              </a:solidFill>
              <a:latin typeface="Quattrocento Sans"/>
              <a:ea typeface="Quattrocento Sans"/>
              <a:cs typeface="Quattrocento Sans"/>
              <a:sym typeface="Quattrocento Sans"/>
            </a:endParaRPr>
          </a:p>
          <a:p>
            <a:pPr marL="0" lvl="0" indent="0" algn="l" rtl="0">
              <a:spcBef>
                <a:spcPts val="0"/>
              </a:spcBef>
              <a:spcAft>
                <a:spcPts val="0"/>
              </a:spcAft>
              <a:buNone/>
            </a:pPr>
            <a:endParaRPr sz="1800" dirty="0">
              <a:latin typeface="Quattrocento Sans"/>
              <a:ea typeface="Quattrocento Sans"/>
              <a:cs typeface="Quattrocento Sans"/>
              <a:sym typeface="Quattrocento Sans"/>
            </a:endParaRPr>
          </a:p>
          <a:p>
            <a:pPr marL="0" lvl="0" indent="0" algn="l" rtl="0">
              <a:spcBef>
                <a:spcPts val="0"/>
              </a:spcBef>
              <a:spcAft>
                <a:spcPts val="0"/>
              </a:spcAft>
              <a:buNone/>
            </a:pPr>
            <a:endParaRPr sz="1800" dirty="0">
              <a:latin typeface="Quattrocento Sans"/>
              <a:ea typeface="Quattrocento Sans"/>
              <a:cs typeface="Quattrocento Sans"/>
              <a:sym typeface="Quattrocento Sans"/>
            </a:endParaRPr>
          </a:p>
          <a:p>
            <a:pPr marL="0" lvl="0" indent="0" algn="l" rtl="0">
              <a:spcBef>
                <a:spcPts val="0"/>
              </a:spcBef>
              <a:spcAft>
                <a:spcPts val="0"/>
              </a:spcAft>
              <a:buNone/>
            </a:pPr>
            <a:endParaRPr sz="1800" dirty="0">
              <a:latin typeface="Quattrocento Sans"/>
              <a:ea typeface="Quattrocento Sans"/>
              <a:cs typeface="Quattrocento Sans"/>
              <a:sym typeface="Quattrocento Sans"/>
            </a:endParaRPr>
          </a:p>
        </p:txBody>
      </p:sp>
      <p:sp>
        <p:nvSpPr>
          <p:cNvPr id="139" name="Google Shape;1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3763"/>
              </a:buClr>
              <a:buSzPts val="1200"/>
              <a:buFont typeface="Arial"/>
              <a:buNone/>
            </a:pPr>
            <a:r>
              <a:rPr lang="nl-NL">
                <a:solidFill>
                  <a:srgbClr val="073763"/>
                </a:solidFill>
              </a:rPr>
              <a:t>Verschillende</a:t>
            </a:r>
            <a:r>
              <a:rPr lang="nl-NL" sz="1200">
                <a:solidFill>
                  <a:srgbClr val="073763"/>
                </a:solidFill>
              </a:rPr>
              <a:t> leerlingen vertellen over eigen ervaringen </a:t>
            </a:r>
            <a:br>
              <a:rPr lang="nl-NL" sz="1200">
                <a:solidFill>
                  <a:srgbClr val="073763"/>
                </a:solidFill>
              </a:rPr>
            </a:br>
            <a:r>
              <a:rPr lang="nl-NL" sz="1200">
                <a:solidFill>
                  <a:srgbClr val="073763"/>
                </a:solidFill>
              </a:rPr>
              <a:t>- Discussie in klas over rolpatronen in werk </a:t>
            </a:r>
            <a:endParaRPr/>
          </a:p>
          <a:p>
            <a:pPr marL="0" marR="0" lvl="0" indent="0" algn="l" rtl="0">
              <a:lnSpc>
                <a:spcPct val="100000"/>
              </a:lnSpc>
              <a:spcBef>
                <a:spcPts val="0"/>
              </a:spcBef>
              <a:spcAft>
                <a:spcPts val="0"/>
              </a:spcAft>
              <a:buClr>
                <a:srgbClr val="073763"/>
              </a:buClr>
              <a:buSzPts val="1200"/>
              <a:buFont typeface="Arial"/>
              <a:buNone/>
            </a:pPr>
            <a:r>
              <a:rPr lang="nl-NL" sz="1200">
                <a:solidFill>
                  <a:srgbClr val="073763"/>
                </a:solidFill>
              </a:rPr>
              <a:t>Bijv de vraag aan jongens – zou je kiezen voor een baan als verpleegkundige?</a:t>
            </a:r>
            <a:endParaRPr/>
          </a:p>
          <a:p>
            <a:pPr marL="0" marR="0" lvl="0" indent="0" algn="l" rtl="0">
              <a:lnSpc>
                <a:spcPct val="100000"/>
              </a:lnSpc>
              <a:spcBef>
                <a:spcPts val="0"/>
              </a:spcBef>
              <a:spcAft>
                <a:spcPts val="0"/>
              </a:spcAft>
              <a:buClr>
                <a:srgbClr val="073763"/>
              </a:buClr>
              <a:buSzPts val="1200"/>
              <a:buFont typeface="Arial"/>
              <a:buNone/>
            </a:pPr>
            <a:r>
              <a:rPr lang="nl-NL" sz="1200">
                <a:solidFill>
                  <a:srgbClr val="073763"/>
                </a:solidFill>
              </a:rPr>
              <a:t>Bijv de vraag aan meisje – zou je kiezen voor een baan bij de politie? </a:t>
            </a:r>
            <a:endParaRPr/>
          </a:p>
          <a:p>
            <a:pPr marL="0" marR="0" lvl="0" indent="0" algn="l" rtl="0">
              <a:lnSpc>
                <a:spcPct val="100000"/>
              </a:lnSpc>
              <a:spcBef>
                <a:spcPts val="0"/>
              </a:spcBef>
              <a:spcAft>
                <a:spcPts val="0"/>
              </a:spcAft>
              <a:buClr>
                <a:srgbClr val="073763"/>
              </a:buClr>
              <a:buSzPts val="1200"/>
              <a:buFont typeface="Arial"/>
              <a:buNone/>
            </a:pPr>
            <a:r>
              <a:rPr lang="nl-NL" sz="1200">
                <a:solidFill>
                  <a:srgbClr val="073763"/>
                </a:solidFill>
              </a:rPr>
              <a:t>Waarom wel/waarom niet.</a:t>
            </a:r>
            <a:br>
              <a:rPr lang="nl-NL" sz="1200">
                <a:solidFill>
                  <a:srgbClr val="073763"/>
                </a:solidFill>
              </a:rPr>
            </a:br>
            <a:r>
              <a:rPr lang="nl-NL" sz="1200">
                <a:solidFill>
                  <a:srgbClr val="073763"/>
                </a:solidFill>
              </a:rPr>
              <a:t>- Gesprek in klas over belang ‘leuk’ werk </a:t>
            </a:r>
            <a:endParaRPr/>
          </a:p>
          <a:p>
            <a:pPr marL="0" marR="0" lvl="0" indent="0" algn="l" rtl="0">
              <a:lnSpc>
                <a:spcPct val="100000"/>
              </a:lnSpc>
              <a:spcBef>
                <a:spcPts val="0"/>
              </a:spcBef>
              <a:spcAft>
                <a:spcPts val="0"/>
              </a:spcAft>
              <a:buClr>
                <a:schemeClr val="dk1"/>
              </a:buClr>
              <a:buSzPts val="1200"/>
              <a:buFont typeface="Arial"/>
              <a:buNone/>
            </a:pPr>
            <a:endParaRPr sz="1200">
              <a:solidFill>
                <a:srgbClr val="073763"/>
              </a:solidFill>
            </a:endParaRPr>
          </a:p>
          <a:p>
            <a:pPr marL="0" marR="0" lvl="0" indent="0" algn="l" rtl="0">
              <a:lnSpc>
                <a:spcPct val="100000"/>
              </a:lnSpc>
              <a:spcBef>
                <a:spcPts val="0"/>
              </a:spcBef>
              <a:spcAft>
                <a:spcPts val="0"/>
              </a:spcAft>
              <a:buClr>
                <a:srgbClr val="073763"/>
              </a:buClr>
              <a:buSzPts val="1200"/>
              <a:buFont typeface="Arial"/>
              <a:buNone/>
            </a:pPr>
            <a:r>
              <a:rPr lang="nl-NL" sz="1200" b="1">
                <a:solidFill>
                  <a:srgbClr val="073763"/>
                </a:solidFill>
              </a:rPr>
              <a:t>Voorbeeld hoe je kunt  omgaan met zo’n situatie</a:t>
            </a:r>
            <a:br>
              <a:rPr lang="nl-NL" sz="1200">
                <a:solidFill>
                  <a:srgbClr val="073763"/>
                </a:solidFill>
              </a:rPr>
            </a:br>
            <a:r>
              <a:rPr lang="nl-NL" sz="1200">
                <a:solidFill>
                  <a:srgbClr val="073763"/>
                </a:solidFill>
              </a:rPr>
              <a:t>Sandy vertelde haar mentor over haar twijfels. In een oudergesprek heeft de mentor </a:t>
            </a:r>
            <a:endParaRPr/>
          </a:p>
          <a:p>
            <a:pPr marL="0" marR="0" lvl="0" indent="0" algn="l" rtl="0">
              <a:lnSpc>
                <a:spcPct val="100000"/>
              </a:lnSpc>
              <a:spcBef>
                <a:spcPts val="0"/>
              </a:spcBef>
              <a:spcAft>
                <a:spcPts val="0"/>
              </a:spcAft>
              <a:buClr>
                <a:srgbClr val="073763"/>
              </a:buClr>
              <a:buSzPts val="1200"/>
              <a:buFont typeface="Arial"/>
              <a:buNone/>
            </a:pPr>
            <a:r>
              <a:rPr lang="nl-NL" sz="1200">
                <a:solidFill>
                  <a:srgbClr val="073763"/>
                </a:solidFill>
              </a:rPr>
              <a:t>Moeder gevraagd wat haar toekomstbeeld voor haar dochter is?</a:t>
            </a:r>
            <a:br>
              <a:rPr lang="nl-NL" sz="1200">
                <a:solidFill>
                  <a:srgbClr val="073763"/>
                </a:solidFill>
              </a:rPr>
            </a:br>
            <a:r>
              <a:rPr lang="nl-NL" sz="1200">
                <a:solidFill>
                  <a:srgbClr val="073763"/>
                </a:solidFill>
              </a:rPr>
              <a:t>De mentor heeft informatie gegeven over patisserie en de baankansen in die branche</a:t>
            </a:r>
            <a:br>
              <a:rPr lang="nl-NL" sz="1200">
                <a:solidFill>
                  <a:srgbClr val="073763"/>
                </a:solidFill>
              </a:rPr>
            </a:br>
            <a:r>
              <a:rPr lang="nl-NL" sz="1200">
                <a:solidFill>
                  <a:srgbClr val="073763"/>
                </a:solidFill>
              </a:rPr>
              <a:t>En informatie gegeven over het  belang  dat haar dochter de keuze  maakt die  bij haar past </a:t>
            </a:r>
            <a:endParaRPr/>
          </a:p>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000" b="1" i="0" u="none" strike="noStrike" dirty="0">
                <a:solidFill>
                  <a:srgbClr val="000000"/>
                </a:solidFill>
                <a:latin typeface="Times New Roman"/>
                <a:ea typeface="Times New Roman"/>
                <a:cs typeface="Times New Roman"/>
                <a:sym typeface="Times New Roman"/>
              </a:rPr>
              <a:t>De leerlingen kunnen ook ergens  tussen links en rechts gaan staan</a:t>
            </a:r>
            <a:endParaRPr sz="400" dirty="0"/>
          </a:p>
          <a:p>
            <a:pPr marL="0" lvl="0" indent="0" algn="l" rtl="0">
              <a:spcBef>
                <a:spcPts val="0"/>
              </a:spcBef>
              <a:spcAft>
                <a:spcPts val="0"/>
              </a:spcAft>
              <a:buNone/>
            </a:pPr>
            <a:r>
              <a:rPr lang="nl-NL" sz="1000" b="1" i="0" u="none" strike="noStrike" dirty="0">
                <a:solidFill>
                  <a:srgbClr val="000000"/>
                </a:solidFill>
                <a:latin typeface="Times New Roman"/>
                <a:ea typeface="Times New Roman"/>
                <a:cs typeface="Times New Roman"/>
                <a:sym typeface="Times New Roman"/>
              </a:rPr>
              <a:t>Vraag aan een aantal leerlingen waarom ze op die plek staan. Laat ze met elkaar in gesprek gaan erover. </a:t>
            </a:r>
            <a:endParaRPr sz="400" dirty="0"/>
          </a:p>
          <a:p>
            <a:pPr marL="0" lvl="0" indent="0" algn="l" rtl="0">
              <a:spcBef>
                <a:spcPts val="0"/>
              </a:spcBef>
              <a:spcAft>
                <a:spcPts val="0"/>
              </a:spcAft>
              <a:buNone/>
            </a:pPr>
            <a:r>
              <a:rPr lang="nl-NL" sz="1000" b="1" i="0" u="none" strike="noStrike" dirty="0">
                <a:solidFill>
                  <a:srgbClr val="000000"/>
                </a:solidFill>
                <a:latin typeface="Times New Roman"/>
                <a:ea typeface="Times New Roman"/>
                <a:cs typeface="Times New Roman"/>
                <a:sym typeface="Times New Roman"/>
              </a:rPr>
              <a:t>En bespreek het verschil tussen de 1</a:t>
            </a:r>
            <a:r>
              <a:rPr lang="nl-NL" sz="1000" b="1" i="0" u="none" strike="noStrike" baseline="30000" dirty="0">
                <a:solidFill>
                  <a:srgbClr val="000000"/>
                </a:solidFill>
                <a:latin typeface="Times New Roman"/>
                <a:ea typeface="Times New Roman"/>
                <a:cs typeface="Times New Roman"/>
                <a:sym typeface="Times New Roman"/>
              </a:rPr>
              <a:t>e</a:t>
            </a:r>
            <a:r>
              <a:rPr lang="nl-NL" sz="1000" b="1" i="0" u="none" strike="noStrike" dirty="0">
                <a:solidFill>
                  <a:srgbClr val="000000"/>
                </a:solidFill>
                <a:latin typeface="Times New Roman"/>
                <a:ea typeface="Times New Roman"/>
                <a:cs typeface="Times New Roman"/>
                <a:sym typeface="Times New Roman"/>
              </a:rPr>
              <a:t> vraag over de invloed van vrienden en de 2</a:t>
            </a:r>
            <a:r>
              <a:rPr lang="nl-NL" sz="1000" b="1" i="0" u="none" strike="noStrike" baseline="30000" dirty="0">
                <a:solidFill>
                  <a:srgbClr val="000000"/>
                </a:solidFill>
                <a:latin typeface="Times New Roman"/>
                <a:ea typeface="Times New Roman"/>
                <a:cs typeface="Times New Roman"/>
                <a:sym typeface="Times New Roman"/>
              </a:rPr>
              <a:t>e</a:t>
            </a:r>
            <a:r>
              <a:rPr lang="nl-NL" sz="1000" b="1" i="0" u="none" strike="noStrike" dirty="0">
                <a:solidFill>
                  <a:srgbClr val="000000"/>
                </a:solidFill>
                <a:latin typeface="Times New Roman"/>
                <a:ea typeface="Times New Roman"/>
                <a:cs typeface="Times New Roman"/>
                <a:sym typeface="Times New Roman"/>
              </a:rPr>
              <a:t> vraag over de ouders. </a:t>
            </a:r>
            <a:endParaRPr sz="400" dirty="0"/>
          </a:p>
          <a:p>
            <a:pPr marL="457200" lvl="0" indent="0" algn="l" rtl="0">
              <a:spcBef>
                <a:spcPts val="0"/>
              </a:spcBef>
              <a:spcAft>
                <a:spcPts val="0"/>
              </a:spcAft>
              <a:buNone/>
            </a:pPr>
            <a:endParaRPr sz="1000" b="1" i="0" u="none" strike="noStrike"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nl-NL" sz="1000" b="1" i="0" u="none" strike="noStrike" dirty="0" err="1">
                <a:solidFill>
                  <a:srgbClr val="000000"/>
                </a:solidFill>
                <a:latin typeface="Times New Roman"/>
                <a:ea typeface="Times New Roman"/>
                <a:cs typeface="Times New Roman"/>
                <a:sym typeface="Times New Roman"/>
              </a:rPr>
              <a:t>Evt</a:t>
            </a:r>
            <a:r>
              <a:rPr lang="nl-NL" sz="1000" b="1" i="0" u="none" strike="noStrike" dirty="0">
                <a:solidFill>
                  <a:srgbClr val="000000"/>
                </a:solidFill>
                <a:latin typeface="Times New Roman"/>
                <a:ea typeface="Times New Roman"/>
                <a:cs typeface="Times New Roman"/>
                <a:sym typeface="Times New Roman"/>
              </a:rPr>
              <a:t> doorvragen:</a:t>
            </a:r>
            <a:endParaRPr sz="400" dirty="0"/>
          </a:p>
          <a:p>
            <a:pPr marL="0" lvl="0" indent="0" algn="l" rtl="0">
              <a:spcBef>
                <a:spcPts val="0"/>
              </a:spcBef>
              <a:spcAft>
                <a:spcPts val="0"/>
              </a:spcAft>
              <a:buNone/>
            </a:pPr>
            <a:r>
              <a:rPr lang="nl-NL" sz="1000" b="1" i="0" u="none" strike="noStrike" dirty="0" err="1">
                <a:solidFill>
                  <a:srgbClr val="000000"/>
                </a:solidFill>
                <a:latin typeface="Times New Roman"/>
                <a:ea typeface="Times New Roman"/>
                <a:cs typeface="Times New Roman"/>
                <a:sym typeface="Times New Roman"/>
              </a:rPr>
              <a:t>a.Zijn</a:t>
            </a:r>
            <a:r>
              <a:rPr lang="nl-NL" sz="1000" b="1" i="0" u="none" strike="noStrike" dirty="0">
                <a:solidFill>
                  <a:srgbClr val="000000"/>
                </a:solidFill>
                <a:latin typeface="Times New Roman"/>
                <a:ea typeface="Times New Roman"/>
                <a:cs typeface="Times New Roman"/>
                <a:sym typeface="Times New Roman"/>
              </a:rPr>
              <a:t> de mensen in je omgeving het eens met je profielkeuze? Of is er iemand die vindt dat je wat anders moet kiezen?</a:t>
            </a:r>
            <a:endParaRPr sz="400" b="0" i="0" u="none" strike="noStrike" dirty="0">
              <a:solidFill>
                <a:schemeClr val="dk1"/>
              </a:solidFill>
              <a:latin typeface="Arial"/>
              <a:ea typeface="Arial"/>
              <a:cs typeface="Arial"/>
              <a:sym typeface="Arial"/>
            </a:endParaRPr>
          </a:p>
          <a:p>
            <a:pPr marL="0" lvl="0" indent="0" algn="l" rtl="0">
              <a:spcBef>
                <a:spcPts val="0"/>
              </a:spcBef>
              <a:spcAft>
                <a:spcPts val="0"/>
              </a:spcAft>
              <a:buNone/>
            </a:pPr>
            <a:r>
              <a:rPr lang="nl-NL" sz="1000" b="1" i="0" u="none" strike="noStrike" dirty="0" err="1">
                <a:solidFill>
                  <a:srgbClr val="000000"/>
                </a:solidFill>
                <a:latin typeface="Times New Roman"/>
                <a:ea typeface="Times New Roman"/>
                <a:cs typeface="Times New Roman"/>
                <a:sym typeface="Times New Roman"/>
              </a:rPr>
              <a:t>b.Word</a:t>
            </a:r>
            <a:r>
              <a:rPr lang="nl-NL" sz="1000" b="1" i="0" u="none" strike="noStrike" dirty="0">
                <a:solidFill>
                  <a:srgbClr val="000000"/>
                </a:solidFill>
                <a:latin typeface="Times New Roman"/>
                <a:ea typeface="Times New Roman"/>
                <a:cs typeface="Times New Roman"/>
                <a:sym typeface="Times New Roman"/>
              </a:rPr>
              <a:t> je keuze beïnvloed door wat</a:t>
            </a:r>
            <a:r>
              <a:rPr lang="nl-NL" sz="1000" b="1" i="0" u="none" strike="noStrike" dirty="0">
                <a:solidFill>
                  <a:srgbClr val="0000FF"/>
                </a:solidFill>
                <a:latin typeface="Times New Roman"/>
                <a:ea typeface="Times New Roman"/>
                <a:cs typeface="Times New Roman"/>
                <a:sym typeface="Times New Roman"/>
              </a:rPr>
              <a:t> </a:t>
            </a:r>
            <a:r>
              <a:rPr lang="nl-NL" sz="1000" b="1" i="0" u="none" strike="noStrike" dirty="0">
                <a:solidFill>
                  <a:srgbClr val="000000"/>
                </a:solidFill>
                <a:latin typeface="Times New Roman"/>
                <a:ea typeface="Times New Roman"/>
                <a:cs typeface="Times New Roman"/>
                <a:sym typeface="Times New Roman"/>
              </a:rPr>
              <a:t>anderen hiervan vinden? </a:t>
            </a:r>
            <a:endParaRPr sz="400" dirty="0"/>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6"/>
          <p:cNvSpPr txBox="1">
            <a:spLocks noGrp="1"/>
          </p:cNvSpPr>
          <p:nvPr>
            <p:ph type="ctrTitle"/>
          </p:nvPr>
        </p:nvSpPr>
        <p:spPr>
          <a:xfrm>
            <a:off x="612648" y="557783"/>
            <a:ext cx="10969752" cy="31308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612648" y="3902206"/>
            <a:ext cx="10969752" cy="2240529"/>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SzPts val="2000"/>
              <a:buNone/>
              <a:defRPr sz="20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6"/>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4077733" y="-1361929"/>
            <a:ext cx="4036534" cy="10972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rot="5400000">
            <a:off x="7330416" y="1952268"/>
            <a:ext cx="5643420" cy="285445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6"/>
          <p:cNvSpPr txBox="1">
            <a:spLocks noGrp="1"/>
          </p:cNvSpPr>
          <p:nvPr>
            <p:ph type="body" idx="1"/>
          </p:nvPr>
        </p:nvSpPr>
        <p:spPr>
          <a:xfrm rot="5400000">
            <a:off x="1658088" y="-487656"/>
            <a:ext cx="5643420"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6"/>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7"/>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612648" y="557784"/>
            <a:ext cx="10969752" cy="3146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612648" y="3902207"/>
            <a:ext cx="10969752" cy="218744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000"/>
              <a:buNone/>
              <a:defRPr sz="2000">
                <a:solidFill>
                  <a:schemeClr val="dk1"/>
                </a:solidFill>
              </a:defRPr>
            </a:lvl1pPr>
            <a:lvl2pPr marL="914400" lvl="1" indent="-228600" algn="l">
              <a:lnSpc>
                <a:spcPct val="110000"/>
              </a:lnSpc>
              <a:spcBef>
                <a:spcPts val="500"/>
              </a:spcBef>
              <a:spcAft>
                <a:spcPts val="0"/>
              </a:spcAft>
              <a:buSzPts val="2000"/>
              <a:buNone/>
              <a:defRPr sz="2000">
                <a:solidFill>
                  <a:srgbClr val="8B8B8B"/>
                </a:solidFill>
              </a:defRPr>
            </a:lvl2pPr>
            <a:lvl3pPr marL="1371600" lvl="2" indent="-228600" algn="l">
              <a:lnSpc>
                <a:spcPct val="110000"/>
              </a:lnSpc>
              <a:spcBef>
                <a:spcPts val="500"/>
              </a:spcBef>
              <a:spcAft>
                <a:spcPts val="0"/>
              </a:spcAft>
              <a:buSzPts val="1800"/>
              <a:buNone/>
              <a:defRPr sz="1800">
                <a:solidFill>
                  <a:srgbClr val="8B8B8B"/>
                </a:solidFill>
              </a:defRPr>
            </a:lvl3pPr>
            <a:lvl4pPr marL="1828800" lvl="3" indent="-228600" algn="l">
              <a:lnSpc>
                <a:spcPct val="110000"/>
              </a:lnSpc>
              <a:spcBef>
                <a:spcPts val="500"/>
              </a:spcBef>
              <a:spcAft>
                <a:spcPts val="0"/>
              </a:spcAft>
              <a:buSzPts val="1600"/>
              <a:buNone/>
              <a:defRPr sz="1600">
                <a:solidFill>
                  <a:srgbClr val="8B8B8B"/>
                </a:solidFill>
              </a:defRPr>
            </a:lvl4pPr>
            <a:lvl5pPr marL="2286000" lvl="4" indent="-228600" algn="l">
              <a:lnSpc>
                <a:spcPct val="110000"/>
              </a:lnSpc>
              <a:spcBef>
                <a:spcPts val="500"/>
              </a:spcBef>
              <a:spcAft>
                <a:spcPts val="0"/>
              </a:spcAft>
              <a:buSzPts val="1600"/>
              <a:buNone/>
              <a:defRPr sz="1600">
                <a:solidFill>
                  <a:srgbClr val="8B8B8B"/>
                </a:solidFill>
              </a:defRPr>
            </a:lvl5pPr>
            <a:lvl6pPr marL="2743200" lvl="5" indent="-228600" algn="l">
              <a:lnSpc>
                <a:spcPct val="90000"/>
              </a:lnSpc>
              <a:spcBef>
                <a:spcPts val="500"/>
              </a:spcBef>
              <a:spcAft>
                <a:spcPts val="0"/>
              </a:spcAft>
              <a:buClr>
                <a:srgbClr val="8B8B8B"/>
              </a:buClr>
              <a:buSzPts val="1600"/>
              <a:buNone/>
              <a:defRPr sz="1600">
                <a:solidFill>
                  <a:srgbClr val="8B8B8B"/>
                </a:solidFill>
              </a:defRPr>
            </a:lvl6pPr>
            <a:lvl7pPr marL="3200400" lvl="6" indent="-228600" algn="l">
              <a:lnSpc>
                <a:spcPct val="90000"/>
              </a:lnSpc>
              <a:spcBef>
                <a:spcPts val="500"/>
              </a:spcBef>
              <a:spcAft>
                <a:spcPts val="0"/>
              </a:spcAft>
              <a:buClr>
                <a:srgbClr val="8B8B8B"/>
              </a:buClr>
              <a:buSzPts val="1600"/>
              <a:buNone/>
              <a:defRPr sz="1600">
                <a:solidFill>
                  <a:srgbClr val="8B8B8B"/>
                </a:solidFill>
              </a:defRPr>
            </a:lvl7pPr>
            <a:lvl8pPr marL="3657600" lvl="7" indent="-228600" algn="l">
              <a:lnSpc>
                <a:spcPct val="90000"/>
              </a:lnSpc>
              <a:spcBef>
                <a:spcPts val="500"/>
              </a:spcBef>
              <a:spcAft>
                <a:spcPts val="0"/>
              </a:spcAft>
              <a:buClr>
                <a:srgbClr val="8B8B8B"/>
              </a:buClr>
              <a:buSzPts val="1600"/>
              <a:buNone/>
              <a:defRPr sz="1600">
                <a:solidFill>
                  <a:srgbClr val="8B8B8B"/>
                </a:solidFill>
              </a:defRPr>
            </a:lvl8pPr>
            <a:lvl9pPr marL="4114800" lvl="8" indent="-228600" algn="l">
              <a:lnSpc>
                <a:spcPct val="90000"/>
              </a:lnSpc>
              <a:spcBef>
                <a:spcPts val="500"/>
              </a:spcBef>
              <a:spcAft>
                <a:spcPts val="0"/>
              </a:spcAft>
              <a:buClr>
                <a:srgbClr val="8B8B8B"/>
              </a:buClr>
              <a:buSzPts val="1600"/>
              <a:buNone/>
              <a:defRPr sz="1600">
                <a:solidFill>
                  <a:srgbClr val="8B8B8B"/>
                </a:solidFill>
              </a:defRPr>
            </a:lvl9pPr>
          </a:lstStyle>
          <a:p>
            <a:endParaRPr/>
          </a:p>
        </p:txBody>
      </p:sp>
      <p:sp>
        <p:nvSpPr>
          <p:cNvPr id="32" name="Google Shape;32;p18"/>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609600" y="2081369"/>
            <a:ext cx="5410200" cy="409559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body" idx="2"/>
          </p:nvPr>
        </p:nvSpPr>
        <p:spPr>
          <a:xfrm>
            <a:off x="6172202" y="2081369"/>
            <a:ext cx="5410200" cy="409559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9"/>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609600" y="365125"/>
            <a:ext cx="10745788"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609600" y="1895096"/>
            <a:ext cx="53879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0"/>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2"/>
          </p:nvPr>
        </p:nvSpPr>
        <p:spPr>
          <a:xfrm>
            <a:off x="609600" y="2842211"/>
            <a:ext cx="5387975" cy="33474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body" idx="3"/>
          </p:nvPr>
        </p:nvSpPr>
        <p:spPr>
          <a:xfrm>
            <a:off x="6167890" y="1895096"/>
            <a:ext cx="541451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0"/>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4"/>
          </p:nvPr>
        </p:nvSpPr>
        <p:spPr>
          <a:xfrm>
            <a:off x="6167890" y="2842211"/>
            <a:ext cx="5414510" cy="33474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1"/>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2"/>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612649" y="457199"/>
            <a:ext cx="4970822" cy="266020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6096000" y="457200"/>
            <a:ext cx="5483352" cy="574400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800"/>
              <a:buNone/>
              <a:defRPr sz="2800"/>
            </a:lvl1pPr>
            <a:lvl2pPr marL="914400" lvl="1" indent="-228600" algn="l">
              <a:lnSpc>
                <a:spcPct val="110000"/>
              </a:lnSpc>
              <a:spcBef>
                <a:spcPts val="500"/>
              </a:spcBef>
              <a:spcAft>
                <a:spcPts val="0"/>
              </a:spcAft>
              <a:buSzPts val="2400"/>
              <a:buNone/>
              <a:defRPr sz="2400"/>
            </a:lvl2pPr>
            <a:lvl3pPr marL="1371600" lvl="2" indent="-228600" algn="l">
              <a:lnSpc>
                <a:spcPct val="110000"/>
              </a:lnSpc>
              <a:spcBef>
                <a:spcPts val="500"/>
              </a:spcBef>
              <a:spcAft>
                <a:spcPts val="0"/>
              </a:spcAft>
              <a:buSzPts val="2000"/>
              <a:buNone/>
              <a:defRPr sz="2000"/>
            </a:lvl3pPr>
            <a:lvl4pPr marL="1828800" lvl="3" indent="-228600" algn="l">
              <a:lnSpc>
                <a:spcPct val="110000"/>
              </a:lnSpc>
              <a:spcBef>
                <a:spcPts val="500"/>
              </a:spcBef>
              <a:spcAft>
                <a:spcPts val="0"/>
              </a:spcAft>
              <a:buSzPts val="1800"/>
              <a:buNone/>
              <a:defRPr sz="1800"/>
            </a:lvl4pPr>
            <a:lvl5pPr marL="2286000" lvl="4" indent="-228600" algn="l">
              <a:lnSpc>
                <a:spcPct val="110000"/>
              </a:lnSpc>
              <a:spcBef>
                <a:spcPts val="500"/>
              </a:spcBef>
              <a:spcAft>
                <a:spcPts val="0"/>
              </a:spcAft>
              <a:buSzPts val="1800"/>
              <a:buNone/>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23"/>
          <p:cNvSpPr txBox="1">
            <a:spLocks noGrp="1"/>
          </p:cNvSpPr>
          <p:nvPr>
            <p:ph type="body" idx="2"/>
          </p:nvPr>
        </p:nvSpPr>
        <p:spPr>
          <a:xfrm>
            <a:off x="612649" y="3329989"/>
            <a:ext cx="4970822" cy="287121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000"/>
              <a:buNone/>
              <a:defRPr sz="20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3"/>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12649" y="457199"/>
            <a:ext cx="4970822" cy="266748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4"/>
          <p:cNvSpPr>
            <a:spLocks noGrp="1"/>
          </p:cNvSpPr>
          <p:nvPr>
            <p:ph type="pic" idx="2"/>
          </p:nvPr>
        </p:nvSpPr>
        <p:spPr>
          <a:xfrm>
            <a:off x="6096000" y="457199"/>
            <a:ext cx="5483352" cy="5403851"/>
          </a:xfrm>
          <a:prstGeom prst="rect">
            <a:avLst/>
          </a:prstGeom>
          <a:noFill/>
          <a:ln>
            <a:noFill/>
          </a:ln>
        </p:spPr>
      </p:sp>
      <p:sp>
        <p:nvSpPr>
          <p:cNvPr id="70" name="Google Shape;70;p24"/>
          <p:cNvSpPr txBox="1">
            <a:spLocks noGrp="1"/>
          </p:cNvSpPr>
          <p:nvPr>
            <p:ph type="body" idx="1"/>
          </p:nvPr>
        </p:nvSpPr>
        <p:spPr>
          <a:xfrm>
            <a:off x="612649" y="3322708"/>
            <a:ext cx="4970822" cy="254628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sz="18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4"/>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5"/>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Google Shape;11;p15"/>
          <p:cNvSpPr/>
          <p:nvPr/>
        </p:nvSpPr>
        <p:spPr>
          <a:xfrm>
            <a:off x="-1" y="232968"/>
            <a:ext cx="9560477" cy="6625032"/>
          </a:xfrm>
          <a:custGeom>
            <a:avLst/>
            <a:gdLst/>
            <a:ahLst/>
            <a:cxnLst/>
            <a:rect l="l" t="t" r="r" b="b"/>
            <a:pathLst>
              <a:path w="9263816" h="6858000" extrusionOk="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2" name="Google Shape;12;p15"/>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5"/>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000"/>
              </a:spcBef>
              <a:spcAft>
                <a:spcPts val="0"/>
              </a:spcAft>
              <a:buClr>
                <a:schemeClr val="accent5"/>
              </a:buClr>
              <a:buSzPts val="2000"/>
              <a:buFont typeface="Avenir"/>
              <a:buNone/>
              <a:defRPr sz="2000" b="0" i="0" u="none" strike="noStrike" cap="none">
                <a:solidFill>
                  <a:schemeClr val="dk1"/>
                </a:solidFill>
                <a:latin typeface="Avenir"/>
                <a:ea typeface="Avenir"/>
                <a:cs typeface="Avenir"/>
                <a:sym typeface="Avenir"/>
              </a:defRPr>
            </a:lvl1pPr>
            <a:lvl2pPr marL="914400" marR="0" lvl="1" indent="-228600" algn="l" rtl="0">
              <a:lnSpc>
                <a:spcPct val="110000"/>
              </a:lnSpc>
              <a:spcBef>
                <a:spcPts val="500"/>
              </a:spcBef>
              <a:spcAft>
                <a:spcPts val="0"/>
              </a:spcAft>
              <a:buClr>
                <a:schemeClr val="accent5"/>
              </a:buClr>
              <a:buSzPts val="1800"/>
              <a:buFont typeface="Avenir"/>
              <a:buNone/>
              <a:defRPr sz="1800" b="0" i="0" u="none" strike="noStrike" cap="none">
                <a:solidFill>
                  <a:schemeClr val="dk1"/>
                </a:solidFill>
                <a:latin typeface="Avenir"/>
                <a:ea typeface="Avenir"/>
                <a:cs typeface="Avenir"/>
                <a:sym typeface="Avenir"/>
              </a:defRPr>
            </a:lvl2pPr>
            <a:lvl3pPr marL="1371600" marR="0" lvl="2" indent="-228600" algn="l" rtl="0">
              <a:lnSpc>
                <a:spcPct val="110000"/>
              </a:lnSpc>
              <a:spcBef>
                <a:spcPts val="500"/>
              </a:spcBef>
              <a:spcAft>
                <a:spcPts val="0"/>
              </a:spcAft>
              <a:buClr>
                <a:schemeClr val="accent5"/>
              </a:buClr>
              <a:buSzPts val="1600"/>
              <a:buFont typeface="Avenir"/>
              <a:buNone/>
              <a:defRPr sz="1600" b="0" i="0" u="none" strike="noStrike" cap="none">
                <a:solidFill>
                  <a:schemeClr val="dk1"/>
                </a:solidFill>
                <a:latin typeface="Avenir"/>
                <a:ea typeface="Avenir"/>
                <a:cs typeface="Avenir"/>
                <a:sym typeface="Avenir"/>
              </a:defRPr>
            </a:lvl3pPr>
            <a:lvl4pPr marL="1828800" marR="0" lvl="3" indent="-228600" algn="l" rtl="0">
              <a:lnSpc>
                <a:spcPct val="110000"/>
              </a:lnSpc>
              <a:spcBef>
                <a:spcPts val="500"/>
              </a:spcBef>
              <a:spcAft>
                <a:spcPts val="0"/>
              </a:spcAft>
              <a:buClr>
                <a:schemeClr val="accent5"/>
              </a:buClr>
              <a:buSzPts val="1400"/>
              <a:buFont typeface="Avenir"/>
              <a:buNone/>
              <a:defRPr sz="1400" b="0" i="0" u="none" strike="noStrike" cap="none">
                <a:solidFill>
                  <a:schemeClr val="dk1"/>
                </a:solidFill>
                <a:latin typeface="Avenir"/>
                <a:ea typeface="Avenir"/>
                <a:cs typeface="Avenir"/>
                <a:sym typeface="Avenir"/>
              </a:defRPr>
            </a:lvl4pPr>
            <a:lvl5pPr marL="2286000" marR="0" lvl="4" indent="-228600" algn="l" rtl="0">
              <a:lnSpc>
                <a:spcPct val="110000"/>
              </a:lnSpc>
              <a:spcBef>
                <a:spcPts val="500"/>
              </a:spcBef>
              <a:spcAft>
                <a:spcPts val="0"/>
              </a:spcAft>
              <a:buClr>
                <a:schemeClr val="accent5"/>
              </a:buClr>
              <a:buSzPts val="1400"/>
              <a:buFont typeface="Avenir"/>
              <a:buNone/>
              <a:defRPr sz="14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4" name="Google Shape;14;p15"/>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6" name="Google Shape;16;p15"/>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1"/>
                </a:solidFill>
                <a:latin typeface="Avenir"/>
                <a:ea typeface="Avenir"/>
                <a:cs typeface="Avenir"/>
                <a:sym typeface="Avenir"/>
              </a:defRPr>
            </a:lvl1pPr>
            <a:lvl2pPr marL="0" marR="0" lvl="1" indent="0" algn="r" rtl="0">
              <a:spcBef>
                <a:spcPts val="0"/>
              </a:spcBef>
              <a:buNone/>
              <a:defRPr sz="800" b="0" i="0" u="none" strike="noStrike" cap="none">
                <a:solidFill>
                  <a:schemeClr val="dk1"/>
                </a:solidFill>
                <a:latin typeface="Avenir"/>
                <a:ea typeface="Avenir"/>
                <a:cs typeface="Avenir"/>
                <a:sym typeface="Avenir"/>
              </a:defRPr>
            </a:lvl2pPr>
            <a:lvl3pPr marL="0" marR="0" lvl="2" indent="0" algn="r" rtl="0">
              <a:spcBef>
                <a:spcPts val="0"/>
              </a:spcBef>
              <a:buNone/>
              <a:defRPr sz="800" b="0" i="0" u="none" strike="noStrike" cap="none">
                <a:solidFill>
                  <a:schemeClr val="dk1"/>
                </a:solidFill>
                <a:latin typeface="Avenir"/>
                <a:ea typeface="Avenir"/>
                <a:cs typeface="Avenir"/>
                <a:sym typeface="Avenir"/>
              </a:defRPr>
            </a:lvl3pPr>
            <a:lvl4pPr marL="0" marR="0" lvl="3" indent="0" algn="r" rtl="0">
              <a:spcBef>
                <a:spcPts val="0"/>
              </a:spcBef>
              <a:buNone/>
              <a:defRPr sz="800" b="0" i="0" u="none" strike="noStrike" cap="none">
                <a:solidFill>
                  <a:schemeClr val="dk1"/>
                </a:solidFill>
                <a:latin typeface="Avenir"/>
                <a:ea typeface="Avenir"/>
                <a:cs typeface="Avenir"/>
                <a:sym typeface="Avenir"/>
              </a:defRPr>
            </a:lvl4pPr>
            <a:lvl5pPr marL="0" marR="0" lvl="4" indent="0" algn="r" rtl="0">
              <a:spcBef>
                <a:spcPts val="0"/>
              </a:spcBef>
              <a:buNone/>
              <a:defRPr sz="800" b="0" i="0" u="none" strike="noStrike" cap="none">
                <a:solidFill>
                  <a:schemeClr val="dk1"/>
                </a:solidFill>
                <a:latin typeface="Avenir"/>
                <a:ea typeface="Avenir"/>
                <a:cs typeface="Avenir"/>
                <a:sym typeface="Avenir"/>
              </a:defRPr>
            </a:lvl5pPr>
            <a:lvl6pPr marL="0" marR="0" lvl="5" indent="0" algn="r" rtl="0">
              <a:spcBef>
                <a:spcPts val="0"/>
              </a:spcBef>
              <a:buNone/>
              <a:defRPr sz="800" b="0" i="0" u="none" strike="noStrike" cap="none">
                <a:solidFill>
                  <a:schemeClr val="dk1"/>
                </a:solidFill>
                <a:latin typeface="Avenir"/>
                <a:ea typeface="Avenir"/>
                <a:cs typeface="Avenir"/>
                <a:sym typeface="Avenir"/>
              </a:defRPr>
            </a:lvl6pPr>
            <a:lvl7pPr marL="0" marR="0" lvl="6" indent="0" algn="r" rtl="0">
              <a:spcBef>
                <a:spcPts val="0"/>
              </a:spcBef>
              <a:buNone/>
              <a:defRPr sz="800" b="0" i="0" u="none" strike="noStrike" cap="none">
                <a:solidFill>
                  <a:schemeClr val="dk1"/>
                </a:solidFill>
                <a:latin typeface="Avenir"/>
                <a:ea typeface="Avenir"/>
                <a:cs typeface="Avenir"/>
                <a:sym typeface="Avenir"/>
              </a:defRPr>
            </a:lvl7pPr>
            <a:lvl8pPr marL="0" marR="0" lvl="7" indent="0" algn="r" rtl="0">
              <a:spcBef>
                <a:spcPts val="0"/>
              </a:spcBef>
              <a:buNone/>
              <a:defRPr sz="800" b="0" i="0" u="none" strike="noStrike" cap="none">
                <a:solidFill>
                  <a:schemeClr val="dk1"/>
                </a:solidFill>
                <a:latin typeface="Avenir"/>
                <a:ea typeface="Avenir"/>
                <a:cs typeface="Avenir"/>
                <a:sym typeface="Avenir"/>
              </a:defRPr>
            </a:lvl8pPr>
            <a:lvl9pPr marL="0" marR="0" lvl="8" indent="0" algn="r" rtl="0">
              <a:spcBef>
                <a:spcPts val="0"/>
              </a:spcBef>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0"/>
        <p:cNvGrpSpPr/>
        <p:nvPr/>
      </p:nvGrpSpPr>
      <p:grpSpPr>
        <a:xfrm>
          <a:off x="0" y="0"/>
          <a:ext cx="0" cy="0"/>
          <a:chOff x="0" y="0"/>
          <a:chExt cx="0" cy="0"/>
        </a:xfrm>
      </p:grpSpPr>
      <p:sp>
        <p:nvSpPr>
          <p:cNvPr id="91" name="Google Shape;91;p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Avenir"/>
              <a:ea typeface="Avenir"/>
              <a:cs typeface="Avenir"/>
              <a:sym typeface="Avenir"/>
            </a:endParaRPr>
          </a:p>
        </p:txBody>
      </p:sp>
      <p:sp>
        <p:nvSpPr>
          <p:cNvPr id="92" name="Google Shape;92;p1"/>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93" name="Google Shape;93;p1"/>
          <p:cNvGrpSpPr/>
          <p:nvPr/>
        </p:nvGrpSpPr>
        <p:grpSpPr>
          <a:xfrm>
            <a:off x="0" y="0"/>
            <a:ext cx="12188952" cy="3449100"/>
            <a:chOff x="0" y="0"/>
            <a:chExt cx="12188952" cy="3449100"/>
          </a:xfrm>
        </p:grpSpPr>
        <p:sp>
          <p:nvSpPr>
            <p:cNvPr id="94" name="Google Shape;94;p1"/>
            <p:cNvSpPr/>
            <p:nvPr/>
          </p:nvSpPr>
          <p:spPr>
            <a:xfrm>
              <a:off x="0" y="0"/>
              <a:ext cx="3824578" cy="3449100"/>
            </a:xfrm>
            <a:custGeom>
              <a:avLst/>
              <a:gdLst/>
              <a:ahLst/>
              <a:cxnLst/>
              <a:rect l="l" t="t" r="r" b="b"/>
              <a:pathLst>
                <a:path w="4608036" h="4155642" extrusionOk="0">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Avenir"/>
                <a:ea typeface="Avenir"/>
                <a:cs typeface="Avenir"/>
                <a:sym typeface="Avenir"/>
              </a:endParaRPr>
            </a:p>
          </p:txBody>
        </p:sp>
        <p:sp>
          <p:nvSpPr>
            <p:cNvPr id="95" name="Google Shape;95;p1"/>
            <p:cNvSpPr/>
            <p:nvPr/>
          </p:nvSpPr>
          <p:spPr>
            <a:xfrm>
              <a:off x="3616074" y="0"/>
              <a:ext cx="5122410" cy="2483032"/>
            </a:xfrm>
            <a:custGeom>
              <a:avLst/>
              <a:gdLst/>
              <a:ahLst/>
              <a:cxnLst/>
              <a:rect l="l" t="t" r="r" b="b"/>
              <a:pathLst>
                <a:path w="6680315" h="3133080" extrusionOk="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Avenir"/>
                <a:ea typeface="Avenir"/>
                <a:cs typeface="Avenir"/>
                <a:sym typeface="Avenir"/>
              </a:endParaRPr>
            </a:p>
          </p:txBody>
        </p:sp>
        <p:sp>
          <p:nvSpPr>
            <p:cNvPr id="96" name="Google Shape;96;p1"/>
            <p:cNvSpPr/>
            <p:nvPr/>
          </p:nvSpPr>
          <p:spPr>
            <a:xfrm>
              <a:off x="8913412" y="0"/>
              <a:ext cx="3275540" cy="3193212"/>
            </a:xfrm>
            <a:custGeom>
              <a:avLst/>
              <a:gdLst/>
              <a:ahLst/>
              <a:cxnLst/>
              <a:rect l="l" t="t" r="r" b="b"/>
              <a:pathLst>
                <a:path w="4755826" h="4636292" extrusionOk="0">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Avenir"/>
                <a:ea typeface="Avenir"/>
                <a:cs typeface="Avenir"/>
                <a:sym typeface="Avenir"/>
              </a:endParaRPr>
            </a:p>
          </p:txBody>
        </p:sp>
      </p:grpSp>
      <p:sp>
        <p:nvSpPr>
          <p:cNvPr id="97" name="Google Shape;97;p1"/>
          <p:cNvSpPr txBox="1">
            <a:spLocks noGrp="1"/>
          </p:cNvSpPr>
          <p:nvPr>
            <p:ph type="ctrTitle"/>
          </p:nvPr>
        </p:nvSpPr>
        <p:spPr>
          <a:xfrm>
            <a:off x="609600" y="3314203"/>
            <a:ext cx="8128884" cy="280034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Avenir"/>
              <a:buNone/>
            </a:pPr>
            <a:r>
              <a:rPr lang="nl-NL" sz="4400" b="1" dirty="0">
                <a:latin typeface="Avenir Next LT Pro" panose="020B0504020202020204" pitchFamily="34" charset="0"/>
                <a:ea typeface="Avenir"/>
                <a:cs typeface="Avenir"/>
                <a:sym typeface="Avenir"/>
              </a:rPr>
              <a:t>Les 1 Groepsgesprek Omgaan met verwachtingen van anderen</a:t>
            </a:r>
            <a:endParaRPr sz="4400" b="1" dirty="0">
              <a:latin typeface="Avenir Next LT Pro" panose="020B0504020202020204" pitchFamily="34" charset="0"/>
              <a:ea typeface="Avenir"/>
              <a:cs typeface="Avenir"/>
              <a:sym typeface="Avenir"/>
            </a:endParaRPr>
          </a:p>
        </p:txBody>
      </p:sp>
      <p:pic>
        <p:nvPicPr>
          <p:cNvPr id="98" name="Google Shape;98;p1" descr="Afbeelding met clipart, tekening, Graphics, illustratie&#10;&#10;Automatisch gegenereerde beschrijving"/>
          <p:cNvPicPr preferRelativeResize="0"/>
          <p:nvPr/>
        </p:nvPicPr>
        <p:blipFill rotWithShape="1">
          <a:blip r:embed="rId3">
            <a:alphaModFix/>
          </a:blip>
          <a:srcRect/>
          <a:stretch/>
        </p:blipFill>
        <p:spPr>
          <a:xfrm>
            <a:off x="311804" y="208427"/>
            <a:ext cx="2123393" cy="2241048"/>
          </a:xfrm>
          <a:prstGeom prst="rect">
            <a:avLst/>
          </a:prstGeom>
          <a:noFill/>
          <a:ln>
            <a:noFill/>
          </a:ln>
        </p:spPr>
      </p:pic>
      <p:pic>
        <p:nvPicPr>
          <p:cNvPr id="99" name="Google Shape;99;p1"/>
          <p:cNvPicPr preferRelativeResize="0"/>
          <p:nvPr/>
        </p:nvPicPr>
        <p:blipFill rotWithShape="1">
          <a:blip r:embed="rId4">
            <a:alphaModFix/>
          </a:blip>
          <a:srcRect/>
          <a:stretch/>
        </p:blipFill>
        <p:spPr>
          <a:xfrm>
            <a:off x="5248475" y="0"/>
            <a:ext cx="2328007" cy="2130126"/>
          </a:xfrm>
          <a:prstGeom prst="rect">
            <a:avLst/>
          </a:prstGeom>
          <a:noFill/>
          <a:ln>
            <a:noFill/>
          </a:ln>
        </p:spPr>
      </p:pic>
      <p:pic>
        <p:nvPicPr>
          <p:cNvPr id="100" name="Google Shape;100;p1"/>
          <p:cNvPicPr preferRelativeResize="0"/>
          <p:nvPr/>
        </p:nvPicPr>
        <p:blipFill rotWithShape="1">
          <a:blip r:embed="rId5">
            <a:alphaModFix/>
          </a:blip>
          <a:srcRect/>
          <a:stretch/>
        </p:blipFill>
        <p:spPr>
          <a:xfrm>
            <a:off x="9697975" y="527776"/>
            <a:ext cx="2241048" cy="1602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Vervolg</a:t>
            </a:r>
            <a:r>
              <a:rPr lang="nl-NL" dirty="0">
                <a:latin typeface="Avenir Next LT Pro Light" panose="020B0304020202020204" pitchFamily="34" charset="0"/>
                <a:ea typeface="Avenir"/>
                <a:cs typeface="Avenir"/>
                <a:sym typeface="Avenir"/>
              </a:rPr>
              <a:t> </a:t>
            </a:r>
            <a:endParaRPr dirty="0">
              <a:latin typeface="Avenir Next LT Pro Light" panose="020B0304020202020204" pitchFamily="34" charset="0"/>
            </a:endParaRPr>
          </a:p>
        </p:txBody>
      </p:sp>
      <p:sp>
        <p:nvSpPr>
          <p:cNvPr id="178" name="Google Shape;178;p8"/>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215900" algn="l" rtl="0">
              <a:lnSpc>
                <a:spcPct val="110000"/>
              </a:lnSpc>
              <a:spcBef>
                <a:spcPts val="0"/>
              </a:spcBef>
              <a:spcAft>
                <a:spcPts val="0"/>
              </a:spcAft>
              <a:buSzPts val="2000"/>
              <a:buFont typeface="Arial"/>
              <a:buNone/>
            </a:pPr>
            <a:endParaRPr dirty="0"/>
          </a:p>
          <a:p>
            <a:pPr marL="0" lvl="0" indent="0" algn="l" rtl="0">
              <a:lnSpc>
                <a:spcPct val="110000"/>
              </a:lnSpc>
              <a:spcBef>
                <a:spcPts val="1000"/>
              </a:spcBef>
              <a:spcAft>
                <a:spcPts val="0"/>
              </a:spcAft>
              <a:buSzPts val="2000"/>
              <a:buNone/>
            </a:pPr>
            <a:endParaRPr sz="2400" dirty="0"/>
          </a:p>
          <a:p>
            <a:pPr marL="0" lvl="0" indent="0" algn="l" rtl="0">
              <a:lnSpc>
                <a:spcPct val="110000"/>
              </a:lnSpc>
              <a:spcBef>
                <a:spcPts val="1000"/>
              </a:spcBef>
              <a:spcAft>
                <a:spcPts val="0"/>
              </a:spcAft>
              <a:buSzPts val="2400"/>
              <a:buNone/>
            </a:pPr>
            <a:r>
              <a:rPr lang="nl-NL" sz="2400" dirty="0">
                <a:latin typeface="Avenir Next LT Pro Light" panose="020B0304020202020204" pitchFamily="34" charset="0"/>
              </a:rPr>
              <a:t>In de volgende les gaan we allemaal een verhaal afmaken. </a:t>
            </a:r>
            <a:endParaRPr sz="2400" dirty="0">
              <a:latin typeface="Avenir Next LT Pro Light" panose="020B0304020202020204" pitchFamily="34" charset="0"/>
            </a:endParaRPr>
          </a:p>
          <a:p>
            <a:pPr marL="0" lvl="0" indent="0" algn="l" rtl="0">
              <a:lnSpc>
                <a:spcPct val="110000"/>
              </a:lnSpc>
              <a:spcBef>
                <a:spcPts val="1000"/>
              </a:spcBef>
              <a:spcAft>
                <a:spcPts val="0"/>
              </a:spcAft>
              <a:buSzPts val="2400"/>
              <a:buNone/>
            </a:pPr>
            <a:r>
              <a:rPr lang="nl-NL" sz="2400" dirty="0">
                <a:latin typeface="Avenir Next LT Pro Light" panose="020B0304020202020204" pitchFamily="34" charset="0"/>
              </a:rPr>
              <a:t>De verhaaltjes gaan over het omgaan met verwachtingen van ouders of van vrienden. </a:t>
            </a:r>
            <a:endParaRPr sz="2400" dirty="0">
              <a:latin typeface="Avenir Next LT Pro Light" panose="020B0304020202020204" pitchFamily="34" charset="0"/>
            </a:endParaRPr>
          </a:p>
        </p:txBody>
      </p:sp>
      <p:pic>
        <p:nvPicPr>
          <p:cNvPr id="179" name="Google Shape;179;p8"/>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80" name="Google Shape;180;p8"/>
          <p:cNvPicPr preferRelativeResize="0"/>
          <p:nvPr/>
        </p:nvPicPr>
        <p:blipFill rotWithShape="1">
          <a:blip r:embed="rId4">
            <a:alphaModFix/>
          </a:blip>
          <a:srcRect/>
          <a:stretch/>
        </p:blipFill>
        <p:spPr>
          <a:xfrm>
            <a:off x="9112610" y="344612"/>
            <a:ext cx="1331119" cy="1103188"/>
          </a:xfrm>
          <a:prstGeom prst="rect">
            <a:avLst/>
          </a:prstGeom>
          <a:noFill/>
          <a:ln>
            <a:noFill/>
          </a:ln>
        </p:spPr>
      </p:pic>
      <p:pic>
        <p:nvPicPr>
          <p:cNvPr id="181" name="Google Shape;181;p8"/>
          <p:cNvPicPr preferRelativeResize="0"/>
          <p:nvPr/>
        </p:nvPicPr>
        <p:blipFill rotWithShape="1">
          <a:blip r:embed="rId5">
            <a:alphaModFix/>
          </a:blip>
          <a:srcRect/>
          <a:stretch/>
        </p:blipFill>
        <p:spPr>
          <a:xfrm>
            <a:off x="10589902" y="344613"/>
            <a:ext cx="1083593" cy="11031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ctrTitle"/>
          </p:nvPr>
        </p:nvSpPr>
        <p:spPr>
          <a:xfrm>
            <a:off x="609600" y="3314203"/>
            <a:ext cx="6248399" cy="280034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4400"/>
              <a:buFont typeface="Avenir"/>
              <a:buNone/>
            </a:pPr>
            <a:r>
              <a:rPr lang="nl-NL" sz="4400" b="1" dirty="0">
                <a:latin typeface="Avenir"/>
                <a:ea typeface="Avenir"/>
                <a:cs typeface="Avenir"/>
                <a:sym typeface="Avenir"/>
              </a:rPr>
              <a:t>Les 2 Verwerkingsopdracht Omgaan met verwachtingen van anderen</a:t>
            </a:r>
            <a:endParaRPr sz="4400" b="1" dirty="0">
              <a:latin typeface="Avenir"/>
              <a:ea typeface="Avenir"/>
              <a:cs typeface="Avenir"/>
              <a:sym typeface="Avenir"/>
            </a:endParaRPr>
          </a:p>
        </p:txBody>
      </p:sp>
      <p:pic>
        <p:nvPicPr>
          <p:cNvPr id="187" name="Google Shape;187;p9" descr="Afbeelding met clipart, tekening, Graphics, illustratie&#10;&#10;Automatisch gegenereerde beschrijving"/>
          <p:cNvPicPr preferRelativeResize="0"/>
          <p:nvPr/>
        </p:nvPicPr>
        <p:blipFill rotWithShape="1">
          <a:blip r:embed="rId3">
            <a:alphaModFix/>
          </a:blip>
          <a:srcRect/>
          <a:stretch/>
        </p:blipFill>
        <p:spPr>
          <a:xfrm>
            <a:off x="311804" y="208427"/>
            <a:ext cx="2123393" cy="2241048"/>
          </a:xfrm>
          <a:prstGeom prst="rect">
            <a:avLst/>
          </a:prstGeom>
          <a:noFill/>
          <a:ln>
            <a:noFill/>
          </a:ln>
        </p:spPr>
      </p:pic>
      <p:pic>
        <p:nvPicPr>
          <p:cNvPr id="188" name="Google Shape;188;p9"/>
          <p:cNvPicPr preferRelativeResize="0"/>
          <p:nvPr/>
        </p:nvPicPr>
        <p:blipFill rotWithShape="1">
          <a:blip r:embed="rId4">
            <a:alphaModFix/>
          </a:blip>
          <a:srcRect/>
          <a:stretch/>
        </p:blipFill>
        <p:spPr>
          <a:xfrm>
            <a:off x="5248471" y="0"/>
            <a:ext cx="2241048" cy="2050559"/>
          </a:xfrm>
          <a:prstGeom prst="rect">
            <a:avLst/>
          </a:prstGeom>
          <a:noFill/>
          <a:ln>
            <a:noFill/>
          </a:ln>
        </p:spPr>
      </p:pic>
      <p:pic>
        <p:nvPicPr>
          <p:cNvPr id="189" name="Google Shape;189;p9"/>
          <p:cNvPicPr preferRelativeResize="0"/>
          <p:nvPr/>
        </p:nvPicPr>
        <p:blipFill rotWithShape="1">
          <a:blip r:embed="rId5">
            <a:alphaModFix/>
          </a:blip>
          <a:srcRect/>
          <a:stretch/>
        </p:blipFill>
        <p:spPr>
          <a:xfrm>
            <a:off x="9697975" y="527776"/>
            <a:ext cx="2241048" cy="1602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Wat ga je deze les doen?</a:t>
            </a:r>
            <a:endParaRPr dirty="0">
              <a:latin typeface="Avenir Next LT Pro" panose="020B0504020202020204" pitchFamily="34" charset="0"/>
            </a:endParaRPr>
          </a:p>
        </p:txBody>
      </p:sp>
      <p:sp>
        <p:nvSpPr>
          <p:cNvPr id="196" name="Google Shape;196;p10"/>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400"/>
              <a:buNone/>
            </a:pPr>
            <a:r>
              <a:rPr lang="nl-NL" sz="2400" b="1" dirty="0">
                <a:latin typeface="Avenir Next LT Pro" panose="020B0504020202020204" pitchFamily="34" charset="0"/>
              </a:rPr>
              <a:t>Lesdoelen:</a:t>
            </a:r>
            <a:endParaRPr dirty="0">
              <a:latin typeface="Avenir Next LT Pro" panose="020B0504020202020204" pitchFamily="34" charset="0"/>
            </a:endParaRPr>
          </a:p>
          <a:p>
            <a:pPr marL="0" lvl="0" indent="0" algn="l" rtl="0">
              <a:lnSpc>
                <a:spcPct val="110000"/>
              </a:lnSpc>
              <a:spcBef>
                <a:spcPts val="1000"/>
              </a:spcBef>
              <a:spcAft>
                <a:spcPts val="0"/>
              </a:spcAft>
              <a:buSzPts val="2400"/>
              <a:buNone/>
            </a:pPr>
            <a:r>
              <a:rPr lang="nl-NL" sz="2400" dirty="0">
                <a:latin typeface="Avenir Next LT Pro" panose="020B0504020202020204" pitchFamily="34" charset="0"/>
              </a:rPr>
              <a:t>Aan het eind van de les</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latin typeface="Avenir Next LT Pro" panose="020B0504020202020204" pitchFamily="34" charset="0"/>
              </a:rPr>
              <a:t>Heb je van klasgenoten oplossingen gehoord</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latin typeface="Avenir Next LT Pro" panose="020B0504020202020204" pitchFamily="34" charset="0"/>
              </a:rPr>
              <a:t>Heb je bedacht hoe je wil omgaan met verwachtingen van anderen</a:t>
            </a:r>
            <a:endParaRPr dirty="0">
              <a:latin typeface="Avenir Next LT Pro" panose="020B0504020202020204" pitchFamily="34" charset="0"/>
            </a:endParaRPr>
          </a:p>
          <a:p>
            <a:pPr marL="342900" lvl="0" indent="-190500" algn="l" rtl="0">
              <a:lnSpc>
                <a:spcPct val="110000"/>
              </a:lnSpc>
              <a:spcBef>
                <a:spcPts val="1000"/>
              </a:spcBef>
              <a:spcAft>
                <a:spcPts val="0"/>
              </a:spcAft>
              <a:buSzPts val="2400"/>
              <a:buFont typeface="Arial"/>
              <a:buNone/>
            </a:pPr>
            <a:endParaRPr sz="2400" dirty="0">
              <a:latin typeface="Avenir Next LT Pro" panose="020B0504020202020204" pitchFamily="34" charset="0"/>
            </a:endParaRPr>
          </a:p>
          <a:p>
            <a:pPr marL="0" lvl="0" indent="0" algn="l" rtl="0">
              <a:lnSpc>
                <a:spcPct val="110000"/>
              </a:lnSpc>
              <a:spcBef>
                <a:spcPts val="1000"/>
              </a:spcBef>
              <a:spcAft>
                <a:spcPts val="0"/>
              </a:spcAft>
              <a:buSzPts val="2400"/>
              <a:buNone/>
            </a:pPr>
            <a:r>
              <a:rPr lang="nl-NL" sz="2400" b="1" dirty="0">
                <a:latin typeface="Avenir Next LT Pro" panose="020B0504020202020204" pitchFamily="34" charset="0"/>
              </a:rPr>
              <a:t>Activiteiten:</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Noto Sans Symbols"/>
              <a:buChar char="❑"/>
            </a:pPr>
            <a:r>
              <a:rPr lang="nl-NL" sz="2400" dirty="0">
                <a:latin typeface="Avenir Next LT Pro" panose="020B0504020202020204" pitchFamily="34" charset="0"/>
              </a:rPr>
              <a:t>Uitleg</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Noto Sans Symbols"/>
              <a:buChar char="❑"/>
            </a:pPr>
            <a:r>
              <a:rPr lang="nl-NL" sz="2400" dirty="0">
                <a:latin typeface="Avenir Next LT Pro" panose="020B0504020202020204" pitchFamily="34" charset="0"/>
              </a:rPr>
              <a:t>Opdracht</a:t>
            </a:r>
            <a:endParaRPr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Noto Sans Symbols"/>
              <a:buChar char="❑"/>
            </a:pPr>
            <a:r>
              <a:rPr lang="nl-NL" sz="2400" dirty="0">
                <a:latin typeface="Avenir Next LT Pro" panose="020B0504020202020204" pitchFamily="34" charset="0"/>
              </a:rPr>
              <a:t>Nabespreken of reflecteren</a:t>
            </a:r>
            <a:endParaRPr dirty="0">
              <a:latin typeface="Avenir Next LT Pro" panose="020B0504020202020204" pitchFamily="34" charset="0"/>
            </a:endParaRPr>
          </a:p>
        </p:txBody>
      </p:sp>
      <p:pic>
        <p:nvPicPr>
          <p:cNvPr id="197" name="Google Shape;197;p10"/>
          <p:cNvPicPr preferRelativeResize="0"/>
          <p:nvPr/>
        </p:nvPicPr>
        <p:blipFill rotWithShape="1">
          <a:blip r:embed="rId3">
            <a:alphaModFix/>
          </a:blip>
          <a:srcRect/>
          <a:stretch/>
        </p:blipFill>
        <p:spPr>
          <a:xfrm>
            <a:off x="0" y="5955022"/>
            <a:ext cx="1473427" cy="1049016"/>
          </a:xfrm>
          <a:prstGeom prst="rect">
            <a:avLst/>
          </a:prstGeom>
          <a:noFill/>
          <a:ln>
            <a:noFill/>
          </a:ln>
        </p:spPr>
      </p:pic>
      <p:pic>
        <p:nvPicPr>
          <p:cNvPr id="198" name="Google Shape;198;p10"/>
          <p:cNvPicPr preferRelativeResize="0"/>
          <p:nvPr/>
        </p:nvPicPr>
        <p:blipFill rotWithShape="1">
          <a:blip r:embed="rId4">
            <a:alphaModFix/>
          </a:blip>
          <a:srcRect/>
          <a:stretch/>
        </p:blipFill>
        <p:spPr>
          <a:xfrm>
            <a:off x="9424144" y="769878"/>
            <a:ext cx="1936824" cy="1226190"/>
          </a:xfrm>
          <a:prstGeom prst="rect">
            <a:avLst/>
          </a:prstGeom>
          <a:noFill/>
          <a:ln>
            <a:noFill/>
          </a:ln>
        </p:spPr>
      </p:pic>
      <p:pic>
        <p:nvPicPr>
          <p:cNvPr id="199" name="Google Shape;199;p10"/>
          <p:cNvPicPr preferRelativeResize="0"/>
          <p:nvPr/>
        </p:nvPicPr>
        <p:blipFill rotWithShape="1">
          <a:blip r:embed="rId5">
            <a:alphaModFix/>
          </a:blip>
          <a:srcRect/>
          <a:stretch/>
        </p:blipFill>
        <p:spPr>
          <a:xfrm>
            <a:off x="7771340" y="3987702"/>
            <a:ext cx="1936824" cy="17880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609600" y="-138901"/>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Welke moeilijke woorden kom je tegen?</a:t>
            </a:r>
            <a:endParaRPr dirty="0">
              <a:latin typeface="Avenir Next LT Pro" panose="020B0504020202020204" pitchFamily="34" charset="0"/>
            </a:endParaRPr>
          </a:p>
        </p:txBody>
      </p:sp>
      <p:sp>
        <p:nvSpPr>
          <p:cNvPr id="205" name="Google Shape;205;p11"/>
          <p:cNvSpPr txBox="1">
            <a:spLocks noGrp="1"/>
          </p:cNvSpPr>
          <p:nvPr>
            <p:ph type="body" idx="1"/>
          </p:nvPr>
        </p:nvSpPr>
        <p:spPr>
          <a:xfrm>
            <a:off x="609600" y="1484243"/>
            <a:ext cx="10972800" cy="4103324"/>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SzPts val="2400"/>
              <a:buFont typeface="Arial"/>
              <a:buChar char="•"/>
            </a:pPr>
            <a:r>
              <a:rPr lang="nl-NL" sz="2400" dirty="0">
                <a:latin typeface="Avenir Next LT Pro" panose="020B0504020202020204" pitchFamily="34" charset="0"/>
              </a:rPr>
              <a:t>Patisserie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latin typeface="Avenir Next LT Pro" panose="020B0504020202020204" pitchFamily="34" charset="0"/>
              </a:rPr>
              <a:t>MVI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latin typeface="Avenir Next LT Pro" panose="020B0504020202020204" pitchFamily="34" charset="0"/>
              </a:rPr>
              <a:t>ICT-er</a:t>
            </a:r>
            <a:endParaRPr sz="2400" dirty="0">
              <a:latin typeface="Avenir Next LT Pro" panose="020B0504020202020204" pitchFamily="34" charset="0"/>
            </a:endParaRPr>
          </a:p>
          <a:p>
            <a:pPr marL="342900" lvl="0" indent="-215900" algn="l" rtl="0">
              <a:lnSpc>
                <a:spcPct val="110000"/>
              </a:lnSpc>
              <a:spcBef>
                <a:spcPts val="1000"/>
              </a:spcBef>
              <a:spcAft>
                <a:spcPts val="0"/>
              </a:spcAft>
              <a:buSzPts val="2000"/>
              <a:buFont typeface="Arial"/>
              <a:buNone/>
            </a:pPr>
            <a:endParaRPr dirty="0"/>
          </a:p>
        </p:txBody>
      </p:sp>
      <p:pic>
        <p:nvPicPr>
          <p:cNvPr id="206" name="Google Shape;206;p11"/>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207" name="Google Shape;207;p11"/>
          <p:cNvPicPr preferRelativeResize="0"/>
          <p:nvPr/>
        </p:nvPicPr>
        <p:blipFill rotWithShape="1">
          <a:blip r:embed="rId4">
            <a:alphaModFix/>
          </a:blip>
          <a:srcRect/>
          <a:stretch/>
        </p:blipFill>
        <p:spPr>
          <a:xfrm>
            <a:off x="6912428" y="2677206"/>
            <a:ext cx="3918857" cy="2228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Uitleg opdracht verhaal schrijven</a:t>
            </a:r>
            <a:endParaRPr dirty="0">
              <a:latin typeface="Avenir Next LT Pro" panose="020B0504020202020204" pitchFamily="34" charset="0"/>
            </a:endParaRPr>
          </a:p>
        </p:txBody>
      </p:sp>
      <p:sp>
        <p:nvSpPr>
          <p:cNvPr id="214" name="Google Shape;214;p12"/>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215900" algn="l" rtl="0">
              <a:lnSpc>
                <a:spcPct val="110000"/>
              </a:lnSpc>
              <a:spcBef>
                <a:spcPts val="0"/>
              </a:spcBef>
              <a:spcAft>
                <a:spcPts val="0"/>
              </a:spcAft>
              <a:buSzPts val="2000"/>
              <a:buFont typeface="Arial"/>
              <a:buNone/>
            </a:pPr>
            <a:endParaRPr/>
          </a:p>
          <a:p>
            <a:pPr marL="0" lvl="0" indent="0" algn="l" rtl="0">
              <a:lnSpc>
                <a:spcPct val="110000"/>
              </a:lnSpc>
              <a:spcBef>
                <a:spcPts val="1000"/>
              </a:spcBef>
              <a:spcAft>
                <a:spcPts val="0"/>
              </a:spcAft>
              <a:buSzPts val="2000"/>
              <a:buNone/>
            </a:pPr>
            <a:endParaRPr/>
          </a:p>
        </p:txBody>
      </p:sp>
      <p:pic>
        <p:nvPicPr>
          <p:cNvPr id="215" name="Google Shape;215;p12"/>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216" name="Google Shape;216;p12"/>
          <p:cNvPicPr preferRelativeResize="0"/>
          <p:nvPr/>
        </p:nvPicPr>
        <p:blipFill rotWithShape="1">
          <a:blip r:embed="rId4">
            <a:alphaModFix/>
          </a:blip>
          <a:srcRect/>
          <a:stretch/>
        </p:blipFill>
        <p:spPr>
          <a:xfrm>
            <a:off x="9909224" y="389722"/>
            <a:ext cx="1800289" cy="889167"/>
          </a:xfrm>
          <a:prstGeom prst="rect">
            <a:avLst/>
          </a:prstGeom>
          <a:noFill/>
          <a:ln>
            <a:noFill/>
          </a:ln>
        </p:spPr>
      </p:pic>
      <p:sp>
        <p:nvSpPr>
          <p:cNvPr id="217" name="Google Shape;217;p12"/>
          <p:cNvSpPr txBox="1"/>
          <p:nvPr/>
        </p:nvSpPr>
        <p:spPr>
          <a:xfrm>
            <a:off x="843043" y="1311307"/>
            <a:ext cx="10739400" cy="443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400" b="0" i="0" u="none" strike="noStrike" cap="none" dirty="0">
                <a:solidFill>
                  <a:schemeClr val="dk1"/>
                </a:solidFill>
                <a:latin typeface="Avenir Next LT Pro" panose="020B0504020202020204" pitchFamily="34" charset="0"/>
                <a:ea typeface="Avenir"/>
                <a:cs typeface="Avenir"/>
                <a:sym typeface="Avenir"/>
              </a:rPr>
              <a:t>Stap 1 Lees de drie verhalen van </a:t>
            </a:r>
            <a:r>
              <a:rPr lang="nl-NL" sz="2400" b="0" i="0" u="none" strike="noStrike" cap="none" dirty="0" err="1">
                <a:solidFill>
                  <a:schemeClr val="dk1"/>
                </a:solidFill>
                <a:latin typeface="Avenir Next LT Pro" panose="020B0504020202020204" pitchFamily="34" charset="0"/>
                <a:ea typeface="Avenir"/>
                <a:cs typeface="Avenir"/>
                <a:sym typeface="Avenir"/>
              </a:rPr>
              <a:t>Roxy</a:t>
            </a:r>
            <a:r>
              <a:rPr lang="nl-NL" sz="2400" b="0" i="0" u="none" strike="noStrike" cap="none" dirty="0">
                <a:solidFill>
                  <a:schemeClr val="dk1"/>
                </a:solidFill>
                <a:latin typeface="Avenir Next LT Pro" panose="020B0504020202020204" pitchFamily="34" charset="0"/>
                <a:ea typeface="Avenir"/>
                <a:cs typeface="Avenir"/>
                <a:sym typeface="Avenir"/>
              </a:rPr>
              <a:t>, Ilias en Louis op het werkblad.</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chemeClr val="dk1"/>
                </a:solidFill>
                <a:latin typeface="Avenir Next LT Pro" panose="020B0504020202020204" pitchFamily="34" charset="0"/>
                <a:ea typeface="Avenir"/>
                <a:cs typeface="Avenir"/>
                <a:sym typeface="Avenir"/>
              </a:rPr>
              <a:t>Stap 2 Kies één verhaal dat je gaat afmaken.</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chemeClr val="dk1"/>
                </a:solidFill>
                <a:latin typeface="Avenir Next LT Pro" panose="020B0504020202020204" pitchFamily="34" charset="0"/>
                <a:ea typeface="Avenir"/>
                <a:cs typeface="Avenir"/>
                <a:sym typeface="Avenir"/>
              </a:rPr>
              <a:t>Stap 3 Geef jouw verhaal dan aan een klasgenoot. Jij leest het verhaal van de klasgenoot door.</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chemeClr val="dk1"/>
                </a:solidFill>
                <a:latin typeface="Avenir Next LT Pro" panose="020B0504020202020204" pitchFamily="34" charset="0"/>
                <a:ea typeface="Avenir"/>
                <a:cs typeface="Avenir"/>
                <a:sym typeface="Avenir"/>
              </a:rPr>
              <a:t>Stap 4 Bespreek met elkaar de verhalen. Denk je dat het echt zo zou kunnen lopen? </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chemeClr val="dk1"/>
                </a:solidFill>
                <a:latin typeface="Avenir Next LT Pro" panose="020B0504020202020204" pitchFamily="34" charset="0"/>
                <a:ea typeface="Avenir"/>
                <a:cs typeface="Avenir"/>
                <a:sym typeface="Avenir"/>
              </a:rPr>
              <a:t>Stap 5 Bedenk samen nog meer vervolgen voor de verhalen. </a:t>
            </a:r>
            <a:endParaRPr sz="2400" dirty="0">
              <a:solidFill>
                <a:schemeClr val="dk1"/>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endParaRPr sz="1800" dirty="0">
              <a:solidFill>
                <a:schemeClr val="dk1"/>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nl-NL" dirty="0">
                <a:latin typeface="Avenir Next LT Pro" panose="020B0504020202020204" pitchFamily="34" charset="0"/>
              </a:rPr>
              <a:t>Groepsgesprek</a:t>
            </a:r>
            <a:endParaRPr dirty="0">
              <a:latin typeface="Avenir Next LT Pro" panose="020B0504020202020204" pitchFamily="34" charset="0"/>
            </a:endParaRPr>
          </a:p>
        </p:txBody>
      </p:sp>
      <p:sp>
        <p:nvSpPr>
          <p:cNvPr id="224" name="Google Shape;224;p13"/>
          <p:cNvSpPr txBox="1">
            <a:spLocks noGrp="1"/>
          </p:cNvSpPr>
          <p:nvPr>
            <p:ph type="body" idx="1"/>
          </p:nvPr>
        </p:nvSpPr>
        <p:spPr>
          <a:xfrm>
            <a:off x="384313" y="1278889"/>
            <a:ext cx="11807687" cy="449681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endParaRPr sz="2400" dirty="0">
              <a:solidFill>
                <a:srgbClr val="000000"/>
              </a:solidFill>
              <a:latin typeface="Quattrocento Sans"/>
              <a:ea typeface="Quattrocento Sans"/>
              <a:cs typeface="Quattrocento Sans"/>
              <a:sym typeface="Quattrocento Sans"/>
            </a:endParaRPr>
          </a:p>
          <a:p>
            <a:pPr marL="0" lvl="0" indent="0" algn="l" rtl="0">
              <a:lnSpc>
                <a:spcPct val="110000"/>
              </a:lnSpc>
              <a:spcBef>
                <a:spcPts val="1000"/>
              </a:spcBef>
              <a:spcAft>
                <a:spcPts val="0"/>
              </a:spcAft>
              <a:buSzPts val="2400"/>
              <a:buNone/>
            </a:pPr>
            <a:endParaRPr sz="2400" dirty="0">
              <a:solidFill>
                <a:srgbClr val="000000"/>
              </a:solidFill>
              <a:latin typeface="Avenir Next LT Pro" panose="020B0504020202020204" pitchFamily="34" charset="0"/>
              <a:ea typeface="Quattrocento Sans"/>
              <a:cs typeface="Quattrocento Sans"/>
              <a:sym typeface="Quattrocento Sans"/>
            </a:endParaRPr>
          </a:p>
          <a:p>
            <a:pPr marL="342900" lvl="0" indent="-342900" algn="l" rtl="0">
              <a:lnSpc>
                <a:spcPct val="110000"/>
              </a:lnSpc>
              <a:spcBef>
                <a:spcPts val="1000"/>
              </a:spcBef>
              <a:spcAft>
                <a:spcPts val="0"/>
              </a:spcAft>
              <a:buSzPts val="2400"/>
              <a:buFont typeface="Arial"/>
              <a:buChar char="•"/>
            </a:pPr>
            <a:r>
              <a:rPr lang="nl-NL" sz="2400" dirty="0">
                <a:solidFill>
                  <a:srgbClr val="000000"/>
                </a:solidFill>
                <a:latin typeface="Avenir Next LT Pro" panose="020B0504020202020204" pitchFamily="34" charset="0"/>
              </a:rPr>
              <a:t>Probeer in het voorbeeld van Louis te bedenken waarom vader wil dat hij dokter wordt.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solidFill>
                  <a:srgbClr val="000000"/>
                </a:solidFill>
                <a:latin typeface="Avenir Next LT Pro" panose="020B0504020202020204" pitchFamily="34" charset="0"/>
              </a:rPr>
              <a:t>Welke vraag zou je willen stellen aan de vader van Louis?</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400"/>
              <a:buFont typeface="Arial"/>
              <a:buChar char="•"/>
            </a:pPr>
            <a:r>
              <a:rPr lang="nl-NL" sz="2400" dirty="0">
                <a:solidFill>
                  <a:srgbClr val="000000"/>
                </a:solidFill>
                <a:latin typeface="Avenir Next LT Pro" panose="020B0504020202020204" pitchFamily="34" charset="0"/>
              </a:rPr>
              <a:t>Stel dat je toch doet wat je vader wil. Hoe is dat voor jou?</a:t>
            </a:r>
            <a:endParaRPr sz="2400" dirty="0">
              <a:latin typeface="Avenir Next LT Pro" panose="020B0504020202020204" pitchFamily="34" charset="0"/>
            </a:endParaRPr>
          </a:p>
          <a:p>
            <a:pPr marL="0" lvl="0" indent="0" algn="l" rtl="0">
              <a:lnSpc>
                <a:spcPct val="110000"/>
              </a:lnSpc>
              <a:spcBef>
                <a:spcPts val="1000"/>
              </a:spcBef>
              <a:spcAft>
                <a:spcPts val="0"/>
              </a:spcAft>
              <a:buSzPts val="2000"/>
              <a:buNone/>
            </a:pPr>
            <a:endParaRPr dirty="0"/>
          </a:p>
        </p:txBody>
      </p:sp>
      <p:pic>
        <p:nvPicPr>
          <p:cNvPr id="225" name="Google Shape;225;p13"/>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226" name="Google Shape;226;p13"/>
          <p:cNvPicPr preferRelativeResize="0"/>
          <p:nvPr/>
        </p:nvPicPr>
        <p:blipFill rotWithShape="1">
          <a:blip r:embed="rId4">
            <a:alphaModFix/>
          </a:blip>
          <a:srcRect/>
          <a:stretch/>
        </p:blipFill>
        <p:spPr>
          <a:xfrm>
            <a:off x="10457690" y="278676"/>
            <a:ext cx="997597" cy="12712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102b53a242_0_13"/>
          <p:cNvSpPr txBox="1">
            <a:spLocks noGrp="1"/>
          </p:cNvSpPr>
          <p:nvPr>
            <p:ph type="title"/>
          </p:nvPr>
        </p:nvSpPr>
        <p:spPr>
          <a:xfrm>
            <a:off x="609600" y="557784"/>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Groepsgesprek</a:t>
            </a:r>
            <a:endParaRPr dirty="0">
              <a:latin typeface="Avenir Next LT Pro" panose="020B0504020202020204" pitchFamily="34" charset="0"/>
            </a:endParaRPr>
          </a:p>
        </p:txBody>
      </p:sp>
      <p:sp>
        <p:nvSpPr>
          <p:cNvPr id="233" name="Google Shape;233;g3102b53a242_0_13"/>
          <p:cNvSpPr txBox="1">
            <a:spLocks noGrp="1"/>
          </p:cNvSpPr>
          <p:nvPr>
            <p:ph type="body" idx="1"/>
          </p:nvPr>
        </p:nvSpPr>
        <p:spPr>
          <a:xfrm>
            <a:off x="609600" y="2499029"/>
            <a:ext cx="10972800" cy="4036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nl-NL" sz="2400" dirty="0">
                <a:latin typeface="Avenir Next LT Pro" panose="020B0504020202020204" pitchFamily="34" charset="0"/>
              </a:rPr>
              <a:t>Herken je één van de verhalen in je eigen leven?</a:t>
            </a:r>
            <a:endParaRPr sz="2400" dirty="0">
              <a:latin typeface="Avenir Next LT Pro" panose="020B05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102b53a242_0_19"/>
          <p:cNvSpPr txBox="1">
            <a:spLocks noGrp="1"/>
          </p:cNvSpPr>
          <p:nvPr>
            <p:ph type="title"/>
          </p:nvPr>
        </p:nvSpPr>
        <p:spPr>
          <a:xfrm>
            <a:off x="609600" y="231213"/>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Uitleg opdracht strip tekenen </a:t>
            </a:r>
            <a:endParaRPr dirty="0">
              <a:latin typeface="Avenir Next LT Pro" panose="020B0504020202020204" pitchFamily="34" charset="0"/>
            </a:endParaRPr>
          </a:p>
        </p:txBody>
      </p:sp>
      <p:sp>
        <p:nvSpPr>
          <p:cNvPr id="240" name="Google Shape;240;g3102b53a242_0_19"/>
          <p:cNvSpPr txBox="1">
            <a:spLocks noGrp="1"/>
          </p:cNvSpPr>
          <p:nvPr>
            <p:ph type="body" idx="1"/>
          </p:nvPr>
        </p:nvSpPr>
        <p:spPr>
          <a:xfrm>
            <a:off x="609600" y="2106204"/>
            <a:ext cx="10972800" cy="40365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nl-NL" sz="2400" dirty="0">
                <a:latin typeface="Avenir Next LT Pro" panose="020B0504020202020204" pitchFamily="34" charset="0"/>
              </a:rPr>
              <a:t>Bedenk een situatie waarin een jongere te maken heeft met een verwachting van iemand anders voor zijn / haar profielkeuze. </a:t>
            </a:r>
            <a:br>
              <a:rPr lang="nl-NL" sz="2400" dirty="0">
                <a:latin typeface="Avenir Next LT Pro" panose="020B0504020202020204" pitchFamily="34" charset="0"/>
              </a:rPr>
            </a:b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Bedenk een superheld met een oplossing voor het omgaan met deze verwachting. </a:t>
            </a:r>
            <a:br>
              <a:rPr lang="nl-NL" sz="2400" dirty="0">
                <a:latin typeface="Avenir Next LT Pro" panose="020B0504020202020204" pitchFamily="34" charset="0"/>
              </a:rPr>
            </a:b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Schrijf de belangrijkste gebeurtenissen op. </a:t>
            </a:r>
            <a:br>
              <a:rPr lang="nl-NL" sz="2400" dirty="0">
                <a:latin typeface="Avenir Next LT Pro" panose="020B0504020202020204" pitchFamily="34" charset="0"/>
              </a:rPr>
            </a:b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Teken een strip over deze situatie. </a:t>
            </a:r>
            <a:endParaRPr sz="2400" dirty="0">
              <a:latin typeface="Avenir Next LT Pro" panose="020B05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102b53a242_0_25"/>
          <p:cNvSpPr txBox="1">
            <a:spLocks noGrp="1"/>
          </p:cNvSpPr>
          <p:nvPr>
            <p:ph type="title"/>
          </p:nvPr>
        </p:nvSpPr>
        <p:spPr>
          <a:xfrm>
            <a:off x="609600" y="557784"/>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Elkaars strip lezen</a:t>
            </a:r>
            <a:endParaRPr dirty="0">
              <a:latin typeface="Avenir Next LT Pro" panose="020B0504020202020204" pitchFamily="34" charset="0"/>
            </a:endParaRPr>
          </a:p>
        </p:txBody>
      </p:sp>
      <p:sp>
        <p:nvSpPr>
          <p:cNvPr id="247" name="Google Shape;247;g3102b53a242_0_25"/>
          <p:cNvSpPr txBox="1">
            <a:spLocks noGrp="1"/>
          </p:cNvSpPr>
          <p:nvPr>
            <p:ph type="body" idx="1"/>
          </p:nvPr>
        </p:nvSpPr>
        <p:spPr>
          <a:xfrm>
            <a:off x="609600" y="2106204"/>
            <a:ext cx="10972800" cy="40365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nl-NL" sz="2400" dirty="0">
                <a:latin typeface="Avenir Next LT Pro" panose="020B0504020202020204" pitchFamily="34" charset="0"/>
              </a:rPr>
              <a:t>Wat vind je van de strip van je klasgenoot?</a:t>
            </a: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Is de situatie herkenbaar?</a:t>
            </a: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Waar zou een superheld jou bij kunnen helpen? </a:t>
            </a:r>
            <a:endParaRPr sz="2400" dirty="0">
              <a:latin typeface="Avenir Next LT Pro" panose="020B05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4"/>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Nabespreken</a:t>
            </a:r>
            <a:endParaRPr dirty="0">
              <a:latin typeface="Avenir Next LT Pro" panose="020B0504020202020204" pitchFamily="34" charset="0"/>
            </a:endParaRPr>
          </a:p>
        </p:txBody>
      </p:sp>
      <p:sp>
        <p:nvSpPr>
          <p:cNvPr id="254" name="Google Shape;254;p14"/>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215900" algn="l" rtl="0">
              <a:lnSpc>
                <a:spcPct val="110000"/>
              </a:lnSpc>
              <a:spcBef>
                <a:spcPts val="0"/>
              </a:spcBef>
              <a:spcAft>
                <a:spcPts val="0"/>
              </a:spcAft>
              <a:buSzPts val="2000"/>
              <a:buFont typeface="Arial"/>
              <a:buNone/>
            </a:pPr>
            <a:endParaRPr dirty="0"/>
          </a:p>
          <a:p>
            <a:pPr marL="0" lvl="0" indent="0" algn="l" rtl="0">
              <a:lnSpc>
                <a:spcPct val="110000"/>
              </a:lnSpc>
              <a:spcBef>
                <a:spcPts val="1000"/>
              </a:spcBef>
              <a:spcAft>
                <a:spcPts val="0"/>
              </a:spcAft>
              <a:buSzPts val="2000"/>
              <a:buNone/>
            </a:pPr>
            <a:endParaRPr dirty="0"/>
          </a:p>
        </p:txBody>
      </p:sp>
      <p:pic>
        <p:nvPicPr>
          <p:cNvPr id="255" name="Google Shape;255;p14"/>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256" name="Google Shape;256;p14"/>
          <p:cNvPicPr preferRelativeResize="0"/>
          <p:nvPr/>
        </p:nvPicPr>
        <p:blipFill rotWithShape="1">
          <a:blip r:embed="rId4">
            <a:alphaModFix/>
          </a:blip>
          <a:srcRect/>
          <a:stretch/>
        </p:blipFill>
        <p:spPr>
          <a:xfrm>
            <a:off x="9112610" y="344612"/>
            <a:ext cx="1331119" cy="1103188"/>
          </a:xfrm>
          <a:prstGeom prst="rect">
            <a:avLst/>
          </a:prstGeom>
          <a:noFill/>
          <a:ln>
            <a:noFill/>
          </a:ln>
        </p:spPr>
      </p:pic>
      <p:pic>
        <p:nvPicPr>
          <p:cNvPr id="257" name="Google Shape;257;p14"/>
          <p:cNvPicPr preferRelativeResize="0"/>
          <p:nvPr/>
        </p:nvPicPr>
        <p:blipFill rotWithShape="1">
          <a:blip r:embed="rId5">
            <a:alphaModFix/>
          </a:blip>
          <a:srcRect/>
          <a:stretch/>
        </p:blipFill>
        <p:spPr>
          <a:xfrm>
            <a:off x="10589902" y="344613"/>
            <a:ext cx="1083593" cy="1103187"/>
          </a:xfrm>
          <a:prstGeom prst="rect">
            <a:avLst/>
          </a:prstGeom>
          <a:noFill/>
          <a:ln>
            <a:noFill/>
          </a:ln>
        </p:spPr>
      </p:pic>
      <p:sp>
        <p:nvSpPr>
          <p:cNvPr id="258" name="Google Shape;258;p14"/>
          <p:cNvSpPr txBox="1"/>
          <p:nvPr/>
        </p:nvSpPr>
        <p:spPr>
          <a:xfrm>
            <a:off x="768227" y="2186311"/>
            <a:ext cx="9675502"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400" dirty="0">
                <a:solidFill>
                  <a:srgbClr val="000000"/>
                </a:solidFill>
                <a:latin typeface="Avenir Next LT Pro" panose="020B0504020202020204" pitchFamily="34" charset="0"/>
                <a:ea typeface="Avenir"/>
                <a:cs typeface="Avenir"/>
                <a:sym typeface="Avenir"/>
              </a:rPr>
              <a:t>Veel leerlingen kiezen wat ze zelf willen. </a:t>
            </a:r>
            <a:br>
              <a:rPr lang="nl-NL" sz="2400" dirty="0">
                <a:solidFill>
                  <a:srgbClr val="000000"/>
                </a:solidFill>
                <a:latin typeface="Avenir Next LT Pro" panose="020B0504020202020204" pitchFamily="34" charset="0"/>
                <a:ea typeface="Avenir"/>
                <a:cs typeface="Avenir"/>
                <a:sym typeface="Avenir"/>
              </a:rPr>
            </a:br>
            <a:r>
              <a:rPr lang="nl-NL" sz="2400" dirty="0">
                <a:solidFill>
                  <a:srgbClr val="000000"/>
                </a:solidFill>
                <a:latin typeface="Avenir Next LT Pro" panose="020B0504020202020204" pitchFamily="34" charset="0"/>
                <a:ea typeface="Avenir"/>
                <a:cs typeface="Avenir"/>
                <a:sym typeface="Avenir"/>
              </a:rPr>
              <a:t>Niet wat vrienden of ouders willen. </a:t>
            </a:r>
            <a:endParaRPr sz="2400" dirty="0">
              <a:latin typeface="Avenir Next LT Pro" panose="020B0504020202020204" pitchFamily="34" charset="0"/>
            </a:endParaRPr>
          </a:p>
          <a:p>
            <a:pPr marL="0" marR="0" lvl="0" indent="0" algn="l" rtl="0">
              <a:spcBef>
                <a:spcPts val="0"/>
              </a:spcBef>
              <a:spcAft>
                <a:spcPts val="0"/>
              </a:spcAft>
              <a:buNone/>
            </a:pPr>
            <a:endParaRPr sz="2400" dirty="0">
              <a:solidFill>
                <a:srgbClr val="000000"/>
              </a:solidFill>
              <a:latin typeface="Avenir Next LT Pro" panose="020B0504020202020204" pitchFamily="34" charset="0"/>
              <a:ea typeface="Avenir"/>
              <a:cs typeface="Avenir"/>
              <a:sym typeface="Avenir"/>
            </a:endParaRPr>
          </a:p>
          <a:p>
            <a:pPr marL="0" marR="0" lvl="0" indent="0" algn="l" rtl="0">
              <a:spcBef>
                <a:spcPts val="0"/>
              </a:spcBef>
              <a:spcAft>
                <a:spcPts val="0"/>
              </a:spcAft>
              <a:buNone/>
            </a:pPr>
            <a:r>
              <a:rPr lang="nl-NL" sz="2400" dirty="0">
                <a:solidFill>
                  <a:srgbClr val="000000"/>
                </a:solidFill>
                <a:latin typeface="Avenir Next LT Pro" panose="020B0504020202020204" pitchFamily="34" charset="0"/>
                <a:ea typeface="Avenir"/>
                <a:cs typeface="Avenir"/>
                <a:sym typeface="Avenir"/>
              </a:rPr>
              <a:t>Wat kun je doen als je naar je ouders wil luisteren maar ook je eigen keuze wil maken?</a:t>
            </a:r>
            <a:endParaRPr sz="2400" dirty="0">
              <a:latin typeface="Avenir Next LT Pro" panose="020B05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Wat ga je deze les doen?</a:t>
            </a:r>
            <a:endParaRPr dirty="0">
              <a:latin typeface="Avenir Next LT Pro" panose="020B0504020202020204" pitchFamily="34" charset="0"/>
            </a:endParaRPr>
          </a:p>
        </p:txBody>
      </p:sp>
      <p:sp>
        <p:nvSpPr>
          <p:cNvPr id="107" name="Google Shape;107;p2"/>
          <p:cNvSpPr txBox="1">
            <a:spLocks noGrp="1"/>
          </p:cNvSpPr>
          <p:nvPr>
            <p:ph type="body" idx="1"/>
          </p:nvPr>
        </p:nvSpPr>
        <p:spPr>
          <a:xfrm>
            <a:off x="1219200" y="1032259"/>
            <a:ext cx="10972800" cy="5002974"/>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200"/>
              <a:buNone/>
            </a:pPr>
            <a:r>
              <a:rPr lang="nl-NL" sz="2400" b="1" dirty="0">
                <a:latin typeface="Avenir Next LT Pro" panose="020B0504020202020204" pitchFamily="34" charset="0"/>
              </a:rPr>
              <a:t>Lesdoelen:</a:t>
            </a:r>
            <a:endParaRPr sz="2400" dirty="0">
              <a:latin typeface="Avenir Next LT Pro" panose="020B0504020202020204" pitchFamily="34" charset="0"/>
            </a:endParaRPr>
          </a:p>
          <a:p>
            <a:pPr marL="0" lvl="0" indent="0" algn="l" rtl="0">
              <a:lnSpc>
                <a:spcPct val="110000"/>
              </a:lnSpc>
              <a:spcBef>
                <a:spcPts val="1000"/>
              </a:spcBef>
              <a:spcAft>
                <a:spcPts val="0"/>
              </a:spcAft>
              <a:buSzPts val="2200"/>
              <a:buNone/>
            </a:pPr>
            <a:r>
              <a:rPr lang="nl-NL" sz="2400" dirty="0">
                <a:latin typeface="Avenir Next LT Pro" panose="020B0504020202020204" pitchFamily="34" charset="0"/>
              </a:rPr>
              <a:t>Aan het eind van de les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Arial"/>
              <a:buChar char="•"/>
            </a:pPr>
            <a:r>
              <a:rPr lang="nl-NL" sz="2400" dirty="0">
                <a:latin typeface="Avenir Next LT Pro" panose="020B0504020202020204" pitchFamily="34" charset="0"/>
              </a:rPr>
              <a:t>Weet je dat ouders, vrienden en docenten verwachtingen kunnen hebben van jouw keuze voor een profiel of een opleiding.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Arial"/>
              <a:buChar char="•"/>
            </a:pPr>
            <a:r>
              <a:rPr lang="nl-NL" sz="2400" dirty="0">
                <a:latin typeface="Avenir Next LT Pro" panose="020B0504020202020204" pitchFamily="34" charset="0"/>
              </a:rPr>
              <a:t>Heb je nagedacht hoe je wil omgaan met verwachtingen van anderen.</a:t>
            </a:r>
            <a:endParaRPr sz="2400" dirty="0">
              <a:latin typeface="Avenir Next LT Pro" panose="020B0504020202020204" pitchFamily="34" charset="0"/>
            </a:endParaRPr>
          </a:p>
          <a:p>
            <a:pPr marL="0" lvl="0" indent="0" algn="l" rtl="0">
              <a:lnSpc>
                <a:spcPct val="110000"/>
              </a:lnSpc>
              <a:spcBef>
                <a:spcPts val="1000"/>
              </a:spcBef>
              <a:spcAft>
                <a:spcPts val="0"/>
              </a:spcAft>
              <a:buSzPts val="2200"/>
              <a:buNone/>
            </a:pPr>
            <a:endParaRPr sz="2400" dirty="0">
              <a:latin typeface="Avenir Next LT Pro" panose="020B0504020202020204" pitchFamily="34" charset="0"/>
            </a:endParaRPr>
          </a:p>
          <a:p>
            <a:pPr marL="0" lvl="0" indent="0" algn="l" rtl="0">
              <a:lnSpc>
                <a:spcPct val="110000"/>
              </a:lnSpc>
              <a:spcBef>
                <a:spcPts val="1000"/>
              </a:spcBef>
              <a:spcAft>
                <a:spcPts val="0"/>
              </a:spcAft>
              <a:buSzPts val="2200"/>
              <a:buNone/>
            </a:pPr>
            <a:r>
              <a:rPr lang="nl-NL" sz="2400" b="1" dirty="0">
                <a:latin typeface="Avenir Next LT Pro" panose="020B0504020202020204" pitchFamily="34" charset="0"/>
              </a:rPr>
              <a:t>Activiteiten:</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Noto Sans Symbols"/>
              <a:buChar char="❑"/>
            </a:pPr>
            <a:r>
              <a:rPr lang="nl-NL" sz="2400" dirty="0">
                <a:latin typeface="Avenir Next LT Pro" panose="020B0504020202020204" pitchFamily="34" charset="0"/>
              </a:rPr>
              <a:t>Groepsgesprek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Noto Sans Symbols"/>
              <a:buChar char="❑"/>
            </a:pPr>
            <a:r>
              <a:rPr lang="nl-NL" sz="2400" dirty="0">
                <a:latin typeface="Avenir Next LT Pro" panose="020B0504020202020204" pitchFamily="34" charset="0"/>
              </a:rPr>
              <a:t>Opdracht in tweetallen </a:t>
            </a:r>
            <a:endParaRPr sz="2400" dirty="0">
              <a:latin typeface="Avenir Next LT Pro" panose="020B0504020202020204" pitchFamily="34" charset="0"/>
            </a:endParaRPr>
          </a:p>
          <a:p>
            <a:pPr marL="342900" lvl="0" indent="-342900" algn="l" rtl="0">
              <a:lnSpc>
                <a:spcPct val="110000"/>
              </a:lnSpc>
              <a:spcBef>
                <a:spcPts val="1000"/>
              </a:spcBef>
              <a:spcAft>
                <a:spcPts val="0"/>
              </a:spcAft>
              <a:buSzPts val="2200"/>
              <a:buFont typeface="Noto Sans Symbols"/>
              <a:buChar char="❑"/>
            </a:pPr>
            <a:r>
              <a:rPr lang="nl-NL" sz="2400" dirty="0">
                <a:latin typeface="Avenir Next LT Pro" panose="020B0504020202020204" pitchFamily="34" charset="0"/>
              </a:rPr>
              <a:t>Nabespreken / reflecteren</a:t>
            </a:r>
            <a:endParaRPr sz="2400" dirty="0">
              <a:latin typeface="Avenir Next LT Pro" panose="020B0504020202020204" pitchFamily="34" charset="0"/>
            </a:endParaRPr>
          </a:p>
        </p:txBody>
      </p:sp>
      <p:pic>
        <p:nvPicPr>
          <p:cNvPr id="108" name="Google Shape;108;p2"/>
          <p:cNvPicPr preferRelativeResize="0"/>
          <p:nvPr/>
        </p:nvPicPr>
        <p:blipFill rotWithShape="1">
          <a:blip r:embed="rId3">
            <a:alphaModFix/>
          </a:blip>
          <a:srcRect/>
          <a:stretch/>
        </p:blipFill>
        <p:spPr>
          <a:xfrm>
            <a:off x="0" y="5967917"/>
            <a:ext cx="1473427" cy="1049016"/>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9518463" y="576137"/>
            <a:ext cx="1936824" cy="1226190"/>
          </a:xfrm>
          <a:prstGeom prst="rect">
            <a:avLst/>
          </a:prstGeom>
          <a:noFill/>
          <a:ln>
            <a:noFill/>
          </a:ln>
        </p:spPr>
      </p:pic>
      <p:pic>
        <p:nvPicPr>
          <p:cNvPr id="110" name="Google Shape;110;p2"/>
          <p:cNvPicPr preferRelativeResize="0"/>
          <p:nvPr/>
        </p:nvPicPr>
        <p:blipFill rotWithShape="1">
          <a:blip r:embed="rId5">
            <a:alphaModFix/>
          </a:blip>
          <a:srcRect/>
          <a:stretch/>
        </p:blipFill>
        <p:spPr>
          <a:xfrm>
            <a:off x="9947521" y="4914981"/>
            <a:ext cx="1936824" cy="17880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102b53a242_0_0"/>
          <p:cNvSpPr txBox="1">
            <a:spLocks noGrp="1"/>
          </p:cNvSpPr>
          <p:nvPr>
            <p:ph type="title"/>
          </p:nvPr>
        </p:nvSpPr>
        <p:spPr>
          <a:xfrm>
            <a:off x="723900" y="361842"/>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Verwachtingen… </a:t>
            </a:r>
            <a:endParaRPr dirty="0">
              <a:latin typeface="Avenir Next LT Pro" panose="020B0504020202020204" pitchFamily="34" charset="0"/>
            </a:endParaRPr>
          </a:p>
        </p:txBody>
      </p:sp>
      <p:sp>
        <p:nvSpPr>
          <p:cNvPr id="117" name="Google Shape;117;g3102b53a242_0_0"/>
          <p:cNvSpPr txBox="1">
            <a:spLocks noGrp="1"/>
          </p:cNvSpPr>
          <p:nvPr>
            <p:ph type="body" idx="1"/>
          </p:nvPr>
        </p:nvSpPr>
        <p:spPr>
          <a:xfrm>
            <a:off x="609600" y="2106204"/>
            <a:ext cx="10972800" cy="4036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nl-NL" sz="2400" dirty="0">
                <a:latin typeface="Avenir Next LT Pro" panose="020B0504020202020204" pitchFamily="34" charset="0"/>
              </a:rPr>
              <a:t>Wat zijn het? </a:t>
            </a:r>
            <a:endParaRPr sz="2400" dirty="0">
              <a:latin typeface="Avenir Next LT Pro" panose="020B05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102b53a242_0_6"/>
          <p:cNvSpPr txBox="1">
            <a:spLocks noGrp="1"/>
          </p:cNvSpPr>
          <p:nvPr>
            <p:ph type="title"/>
          </p:nvPr>
        </p:nvSpPr>
        <p:spPr>
          <a:xfrm>
            <a:off x="609600" y="557784"/>
            <a:ext cx="109728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nl-NL" dirty="0">
                <a:latin typeface="Avenir Next LT Pro" panose="020B0504020202020204" pitchFamily="34" charset="0"/>
              </a:rPr>
              <a:t>Verwachtingen… </a:t>
            </a:r>
            <a:endParaRPr dirty="0">
              <a:latin typeface="Avenir Next LT Pro" panose="020B0504020202020204" pitchFamily="34" charset="0"/>
            </a:endParaRPr>
          </a:p>
        </p:txBody>
      </p:sp>
      <p:sp>
        <p:nvSpPr>
          <p:cNvPr id="124" name="Google Shape;124;g3102b53a242_0_6"/>
          <p:cNvSpPr txBox="1">
            <a:spLocks noGrp="1"/>
          </p:cNvSpPr>
          <p:nvPr>
            <p:ph type="body" idx="1"/>
          </p:nvPr>
        </p:nvSpPr>
        <p:spPr>
          <a:xfrm>
            <a:off x="609600" y="2106204"/>
            <a:ext cx="10972800" cy="40365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nl-NL" sz="2400" dirty="0">
                <a:latin typeface="Avenir Next LT Pro" panose="020B0504020202020204" pitchFamily="34" charset="0"/>
              </a:rPr>
              <a:t>Wat zijn het? </a:t>
            </a:r>
            <a:endParaRPr sz="2400" dirty="0">
              <a:latin typeface="Avenir Next LT Pro" panose="020B0504020202020204" pitchFamily="34" charset="0"/>
            </a:endParaRPr>
          </a:p>
          <a:p>
            <a:pPr marL="457200" lvl="0" indent="-381000" algn="l" rtl="0">
              <a:spcBef>
                <a:spcPts val="0"/>
              </a:spcBef>
              <a:spcAft>
                <a:spcPts val="0"/>
              </a:spcAft>
              <a:buSzPts val="2400"/>
              <a:buChar char="●"/>
            </a:pPr>
            <a:r>
              <a:rPr lang="nl-NL" sz="2400" dirty="0">
                <a:latin typeface="Avenir Next LT Pro" panose="020B0504020202020204" pitchFamily="34" charset="0"/>
              </a:rPr>
              <a:t>Zijn verwachtingen verkeerd? </a:t>
            </a:r>
            <a:endParaRPr sz="2400" dirty="0">
              <a:latin typeface="Avenir Next LT Pro" panose="020B05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609600" y="-138901"/>
            <a:ext cx="10972800"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00000"/>
              <a:buFont typeface="Avenir"/>
              <a:buNone/>
            </a:pPr>
            <a:r>
              <a:rPr lang="nl-NL" dirty="0">
                <a:latin typeface="Avenir Next LT Pro" panose="020B0504020202020204" pitchFamily="34" charset="0"/>
                <a:ea typeface="Avenir"/>
                <a:cs typeface="Avenir"/>
                <a:sym typeface="Avenir"/>
              </a:rPr>
              <a:t>Wat zijn verwachtingen in loopbaankeuzes? </a:t>
            </a:r>
            <a:endParaRPr dirty="0">
              <a:latin typeface="Avenir Next LT Pro" panose="020B0504020202020204" pitchFamily="34" charset="0"/>
            </a:endParaRPr>
          </a:p>
        </p:txBody>
      </p:sp>
      <p:sp>
        <p:nvSpPr>
          <p:cNvPr id="131" name="Google Shape;131;p3"/>
          <p:cNvSpPr txBox="1">
            <a:spLocks noGrp="1"/>
          </p:cNvSpPr>
          <p:nvPr>
            <p:ph type="body" idx="1"/>
          </p:nvPr>
        </p:nvSpPr>
        <p:spPr>
          <a:xfrm>
            <a:off x="609600" y="1551032"/>
            <a:ext cx="10972800" cy="502964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1000"/>
              </a:spcBef>
              <a:spcAft>
                <a:spcPts val="0"/>
              </a:spcAft>
              <a:buNone/>
            </a:pPr>
            <a:r>
              <a:rPr lang="nl-NL" sz="2400"/>
              <a:t>				.</a:t>
            </a:r>
            <a:endParaRPr/>
          </a:p>
          <a:p>
            <a:pPr marL="342900" lvl="0" indent="-190500" algn="l" rtl="0">
              <a:lnSpc>
                <a:spcPct val="110000"/>
              </a:lnSpc>
              <a:spcBef>
                <a:spcPts val="1000"/>
              </a:spcBef>
              <a:spcAft>
                <a:spcPts val="0"/>
              </a:spcAft>
              <a:buSzPts val="2400"/>
              <a:buFont typeface="Arial"/>
              <a:buNone/>
            </a:pPr>
            <a:endParaRPr sz="2400"/>
          </a:p>
          <a:p>
            <a:pPr marL="0" lvl="0" indent="0" algn="l" rtl="0">
              <a:lnSpc>
                <a:spcPct val="110000"/>
              </a:lnSpc>
              <a:spcBef>
                <a:spcPts val="1000"/>
              </a:spcBef>
              <a:spcAft>
                <a:spcPts val="0"/>
              </a:spcAft>
              <a:buNone/>
            </a:pPr>
            <a:r>
              <a:rPr lang="nl-NL" sz="2400"/>
              <a:t>					</a:t>
            </a:r>
            <a:endParaRPr/>
          </a:p>
          <a:p>
            <a:pPr marL="342900" lvl="0" indent="-190500" algn="l" rtl="0">
              <a:lnSpc>
                <a:spcPct val="110000"/>
              </a:lnSpc>
              <a:spcBef>
                <a:spcPts val="1000"/>
              </a:spcBef>
              <a:spcAft>
                <a:spcPts val="0"/>
              </a:spcAft>
              <a:buSzPts val="2400"/>
              <a:buFont typeface="Arial"/>
              <a:buNone/>
            </a:pPr>
            <a:endParaRPr sz="2400"/>
          </a:p>
          <a:p>
            <a:pPr marL="342900" lvl="0" indent="-190500" algn="l" rtl="0">
              <a:lnSpc>
                <a:spcPct val="110000"/>
              </a:lnSpc>
              <a:spcBef>
                <a:spcPts val="1000"/>
              </a:spcBef>
              <a:spcAft>
                <a:spcPts val="0"/>
              </a:spcAft>
              <a:buSzPts val="2400"/>
              <a:buFont typeface="Arial"/>
              <a:buNone/>
            </a:pPr>
            <a:endParaRPr sz="2400"/>
          </a:p>
          <a:p>
            <a:pPr marL="342900" lvl="0" indent="-190500" algn="l" rtl="0">
              <a:lnSpc>
                <a:spcPct val="110000"/>
              </a:lnSpc>
              <a:spcBef>
                <a:spcPts val="1000"/>
              </a:spcBef>
              <a:spcAft>
                <a:spcPts val="0"/>
              </a:spcAft>
              <a:buSzPts val="2400"/>
              <a:buFont typeface="Arial"/>
              <a:buNone/>
            </a:pPr>
            <a:endParaRPr sz="2400"/>
          </a:p>
          <a:p>
            <a:pPr marL="342900" lvl="0" indent="-215900" algn="l" rtl="0">
              <a:lnSpc>
                <a:spcPct val="110000"/>
              </a:lnSpc>
              <a:spcBef>
                <a:spcPts val="1000"/>
              </a:spcBef>
              <a:spcAft>
                <a:spcPts val="0"/>
              </a:spcAft>
              <a:buSzPts val="2000"/>
              <a:buFont typeface="Arial"/>
              <a:buNone/>
            </a:pPr>
            <a:endParaRPr/>
          </a:p>
        </p:txBody>
      </p:sp>
      <p:pic>
        <p:nvPicPr>
          <p:cNvPr id="132" name="Google Shape;132;p3"/>
          <p:cNvPicPr preferRelativeResize="0"/>
          <p:nvPr/>
        </p:nvPicPr>
        <p:blipFill rotWithShape="1">
          <a:blip r:embed="rId3">
            <a:alphaModFix/>
          </a:blip>
          <a:srcRect/>
          <a:stretch/>
        </p:blipFill>
        <p:spPr>
          <a:xfrm>
            <a:off x="10468177" y="5706482"/>
            <a:ext cx="1473427" cy="1049016"/>
          </a:xfrm>
          <a:prstGeom prst="rect">
            <a:avLst/>
          </a:prstGeom>
          <a:noFill/>
          <a:ln>
            <a:noFill/>
          </a:ln>
        </p:spPr>
      </p:pic>
      <p:sp>
        <p:nvSpPr>
          <p:cNvPr id="133" name="Google Shape;133;p3"/>
          <p:cNvSpPr txBox="1"/>
          <p:nvPr/>
        </p:nvSpPr>
        <p:spPr>
          <a:xfrm>
            <a:off x="4065502" y="8937139"/>
            <a:ext cx="212632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rgbClr val="000000"/>
                </a:solidFill>
                <a:latin typeface="Calibri"/>
                <a:ea typeface="Calibri"/>
                <a:cs typeface="Calibri"/>
                <a:sym typeface="Calibri"/>
              </a:rPr>
              <a:t>wegnemen van twijfel van leerlingen of z</a:t>
            </a:r>
            <a:endParaRPr sz="1800" b="0" i="0" u="none" strike="noStrike" cap="none">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nl-NL"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Quattrocento Sans"/>
              <a:ea typeface="Quattrocento Sans"/>
              <a:cs typeface="Quattrocento Sans"/>
              <a:sym typeface="Quattrocento Sans"/>
            </a:endParaRPr>
          </a:p>
        </p:txBody>
      </p:sp>
      <p:pic>
        <p:nvPicPr>
          <p:cNvPr id="134" name="Google Shape;134;p3" descr="Loopbaan"/>
          <p:cNvPicPr preferRelativeResize="0"/>
          <p:nvPr/>
        </p:nvPicPr>
        <p:blipFill rotWithShape="1">
          <a:blip r:embed="rId4">
            <a:alphaModFix/>
          </a:blip>
          <a:srcRect/>
          <a:stretch/>
        </p:blipFill>
        <p:spPr>
          <a:xfrm>
            <a:off x="7748076" y="1568621"/>
            <a:ext cx="3834315" cy="1992088"/>
          </a:xfrm>
          <a:prstGeom prst="rect">
            <a:avLst/>
          </a:prstGeom>
          <a:noFill/>
          <a:ln>
            <a:noFill/>
          </a:ln>
        </p:spPr>
      </p:pic>
      <p:pic>
        <p:nvPicPr>
          <p:cNvPr id="135" name="Google Shape;135;p3" descr="Afbeelding met tekst, tekening, illustratie, kunst&#10;&#10;Automatisch gegenereerde beschrijving"/>
          <p:cNvPicPr preferRelativeResize="0"/>
          <p:nvPr/>
        </p:nvPicPr>
        <p:blipFill rotWithShape="1">
          <a:blip r:embed="rId5">
            <a:alphaModFix/>
          </a:blip>
          <a:srcRect/>
          <a:stretch/>
        </p:blipFill>
        <p:spPr>
          <a:xfrm>
            <a:off x="703988" y="1551031"/>
            <a:ext cx="5255295" cy="2621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Voorbeeld </a:t>
            </a:r>
            <a:endParaRPr dirty="0">
              <a:latin typeface="Avenir Next LT Pro" panose="020B0504020202020204" pitchFamily="34" charset="0"/>
            </a:endParaRPr>
          </a:p>
        </p:txBody>
      </p:sp>
      <p:sp>
        <p:nvSpPr>
          <p:cNvPr id="142" name="Google Shape;142;p4"/>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165100" algn="l" rtl="0">
              <a:lnSpc>
                <a:spcPct val="110000"/>
              </a:lnSpc>
              <a:spcBef>
                <a:spcPts val="0"/>
              </a:spcBef>
              <a:spcAft>
                <a:spcPts val="0"/>
              </a:spcAft>
              <a:buSzPts val="2800"/>
              <a:buFont typeface="Arial"/>
              <a:buNone/>
            </a:pPr>
            <a:endParaRPr sz="2800" dirty="0">
              <a:latin typeface="Quattrocento Sans"/>
              <a:ea typeface="Quattrocento Sans"/>
              <a:cs typeface="Quattrocento Sans"/>
              <a:sym typeface="Quattrocento Sans"/>
            </a:endParaRPr>
          </a:p>
          <a:p>
            <a:pPr marL="342900" lvl="0" indent="-342900" algn="l" rtl="0">
              <a:lnSpc>
                <a:spcPct val="110000"/>
              </a:lnSpc>
              <a:spcBef>
                <a:spcPts val="1000"/>
              </a:spcBef>
              <a:spcAft>
                <a:spcPts val="0"/>
              </a:spcAft>
              <a:buSzPts val="2400"/>
              <a:buFont typeface="Arial"/>
              <a:buChar char="•"/>
            </a:pPr>
            <a:r>
              <a:rPr lang="nl-NL" sz="2400" dirty="0">
                <a:latin typeface="Avenir Next LT Pro" panose="020B0504020202020204" pitchFamily="34" charset="0"/>
              </a:rPr>
              <a:t>Een voorbeeld van een oud leerling over verwachtingen van de omgeving op de LOB keuze. </a:t>
            </a:r>
            <a:br>
              <a:rPr lang="nl-NL" sz="2400" dirty="0">
                <a:latin typeface="Avenir Next LT Pro" panose="020B0504020202020204" pitchFamily="34" charset="0"/>
                <a:ea typeface="Quattrocento Sans"/>
                <a:cs typeface="Quattrocento Sans"/>
                <a:sym typeface="Quattrocento Sans"/>
              </a:rPr>
            </a:br>
            <a:endParaRPr sz="2400" dirty="0">
              <a:latin typeface="Avenir Next LT Pro" panose="020B0504020202020204" pitchFamily="34" charset="0"/>
            </a:endParaRPr>
          </a:p>
        </p:txBody>
      </p:sp>
      <p:pic>
        <p:nvPicPr>
          <p:cNvPr id="143" name="Google Shape;143;p4"/>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44" name="Google Shape;144;p4"/>
          <p:cNvPicPr preferRelativeResize="0"/>
          <p:nvPr/>
        </p:nvPicPr>
        <p:blipFill rotWithShape="1">
          <a:blip r:embed="rId4">
            <a:alphaModFix/>
          </a:blip>
          <a:srcRect/>
          <a:stretch/>
        </p:blipFill>
        <p:spPr>
          <a:xfrm>
            <a:off x="9909224" y="389722"/>
            <a:ext cx="1800289" cy="8891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Bespreken </a:t>
            </a:r>
            <a:endParaRPr dirty="0">
              <a:latin typeface="Avenir Next LT Pro" panose="020B0504020202020204" pitchFamily="34" charset="0"/>
            </a:endParaRPr>
          </a:p>
        </p:txBody>
      </p:sp>
      <p:sp>
        <p:nvSpPr>
          <p:cNvPr id="151" name="Google Shape;151;p5"/>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342900" lvl="0" indent="-215900" algn="l" rtl="0">
              <a:lnSpc>
                <a:spcPct val="110000"/>
              </a:lnSpc>
              <a:spcBef>
                <a:spcPts val="0"/>
              </a:spcBef>
              <a:spcAft>
                <a:spcPts val="0"/>
              </a:spcAft>
              <a:buSzPts val="2000"/>
              <a:buFont typeface="Arial"/>
              <a:buNone/>
            </a:pPr>
            <a:endParaRPr dirty="0"/>
          </a:p>
          <a:p>
            <a:pPr marL="342900" lvl="0" indent="-215900" algn="l" rtl="0">
              <a:lnSpc>
                <a:spcPct val="110000"/>
              </a:lnSpc>
              <a:spcBef>
                <a:spcPts val="0"/>
              </a:spcBef>
              <a:spcAft>
                <a:spcPts val="0"/>
              </a:spcAft>
              <a:buSzPts val="2000"/>
              <a:buFont typeface="Arial"/>
              <a:buNone/>
            </a:pPr>
            <a:endParaRPr dirty="0"/>
          </a:p>
          <a:p>
            <a:pPr marL="342900" lvl="0" indent="-215900" algn="l" rtl="0">
              <a:lnSpc>
                <a:spcPct val="110000"/>
              </a:lnSpc>
              <a:spcBef>
                <a:spcPts val="0"/>
              </a:spcBef>
              <a:spcAft>
                <a:spcPts val="0"/>
              </a:spcAft>
              <a:buSzPts val="2000"/>
              <a:buFont typeface="Arial"/>
              <a:buNone/>
            </a:pPr>
            <a:endParaRPr dirty="0"/>
          </a:p>
          <a:p>
            <a:pPr marL="457200" lvl="0" indent="-381000" algn="l" rtl="0">
              <a:lnSpc>
                <a:spcPct val="110000"/>
              </a:lnSpc>
              <a:spcBef>
                <a:spcPts val="1000"/>
              </a:spcBef>
              <a:spcAft>
                <a:spcPts val="0"/>
              </a:spcAft>
              <a:buSzPts val="2400"/>
              <a:buChar char="●"/>
            </a:pPr>
            <a:r>
              <a:rPr lang="nl-NL" sz="2400" dirty="0">
                <a:latin typeface="Avenir Next LT Pro" panose="020B0504020202020204" pitchFamily="34" charset="0"/>
              </a:rPr>
              <a:t>Herkennen jullie de situatie ? </a:t>
            </a:r>
            <a:endParaRPr sz="2400" dirty="0">
              <a:latin typeface="Avenir Next LT Pro" panose="020B0504020202020204" pitchFamily="34" charset="0"/>
            </a:endParaRPr>
          </a:p>
          <a:p>
            <a:pPr marL="457200" lvl="0" indent="-381000" algn="l" rtl="0">
              <a:lnSpc>
                <a:spcPct val="110000"/>
              </a:lnSpc>
              <a:spcBef>
                <a:spcPts val="0"/>
              </a:spcBef>
              <a:spcAft>
                <a:spcPts val="0"/>
              </a:spcAft>
              <a:buSzPts val="2400"/>
              <a:buChar char="●"/>
            </a:pPr>
            <a:r>
              <a:rPr lang="nl-NL" sz="2400" dirty="0">
                <a:latin typeface="Avenir Next LT Pro" panose="020B0504020202020204" pitchFamily="34" charset="0"/>
              </a:rPr>
              <a:t>Wie heeft zoiets zelf meegemaakt of bij iemand anders gezien? </a:t>
            </a:r>
            <a:endParaRPr sz="2400" dirty="0">
              <a:latin typeface="Avenir Next LT Pro" panose="020B0504020202020204" pitchFamily="34" charset="0"/>
            </a:endParaRPr>
          </a:p>
          <a:p>
            <a:pPr marL="457200" lvl="0" indent="-381000" algn="l" rtl="0">
              <a:lnSpc>
                <a:spcPct val="110000"/>
              </a:lnSpc>
              <a:spcBef>
                <a:spcPts val="0"/>
              </a:spcBef>
              <a:spcAft>
                <a:spcPts val="0"/>
              </a:spcAft>
              <a:buSzPts val="2400"/>
              <a:buChar char="●"/>
            </a:pPr>
            <a:r>
              <a:rPr lang="nl-NL" sz="2400" dirty="0">
                <a:latin typeface="Avenir Next LT Pro" panose="020B0504020202020204" pitchFamily="34" charset="0"/>
              </a:rPr>
              <a:t>Zijn er bepaalde beroepen die je niet ‘mag’ doen? </a:t>
            </a:r>
            <a:endParaRPr sz="2400" dirty="0">
              <a:latin typeface="Avenir Next LT Pro" panose="020B0504020202020204" pitchFamily="34" charset="0"/>
            </a:endParaRPr>
          </a:p>
          <a:p>
            <a:pPr marL="457200" lvl="0" indent="-381000" algn="l" rtl="0">
              <a:lnSpc>
                <a:spcPct val="110000"/>
              </a:lnSpc>
              <a:spcBef>
                <a:spcPts val="0"/>
              </a:spcBef>
              <a:spcAft>
                <a:spcPts val="0"/>
              </a:spcAft>
              <a:buSzPts val="2400"/>
              <a:buChar char="●"/>
            </a:pPr>
            <a:r>
              <a:rPr lang="nl-NL" sz="2400" dirty="0">
                <a:latin typeface="Avenir Next LT Pro" panose="020B0504020202020204" pitchFamily="34" charset="0"/>
              </a:rPr>
              <a:t>In tweetallen: hoe kun je omgaan met zo’n situatie? </a:t>
            </a:r>
            <a:endParaRPr sz="2400" dirty="0">
              <a:latin typeface="Avenir Next LT Pro" panose="020B0504020202020204" pitchFamily="34" charset="0"/>
            </a:endParaRPr>
          </a:p>
          <a:p>
            <a:pPr marL="0" lvl="0" indent="0" algn="l" rtl="0">
              <a:lnSpc>
                <a:spcPct val="110000"/>
              </a:lnSpc>
              <a:spcBef>
                <a:spcPts val="1000"/>
              </a:spcBef>
              <a:spcAft>
                <a:spcPts val="0"/>
              </a:spcAft>
              <a:buSzPts val="2800"/>
              <a:buNone/>
            </a:pPr>
            <a:endParaRPr sz="2800" dirty="0"/>
          </a:p>
        </p:txBody>
      </p:sp>
      <p:pic>
        <p:nvPicPr>
          <p:cNvPr id="152" name="Google Shape;152;p5"/>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53" name="Google Shape;153;p5"/>
          <p:cNvPicPr preferRelativeResize="0"/>
          <p:nvPr/>
        </p:nvPicPr>
        <p:blipFill rotWithShape="1">
          <a:blip r:embed="rId4">
            <a:alphaModFix/>
          </a:blip>
          <a:srcRect/>
          <a:stretch/>
        </p:blipFill>
        <p:spPr>
          <a:xfrm>
            <a:off x="10457690" y="278676"/>
            <a:ext cx="997597" cy="12712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Terugkoppelen </a:t>
            </a:r>
            <a:endParaRPr dirty="0">
              <a:latin typeface="Avenir Next LT Pro" panose="020B0504020202020204" pitchFamily="34" charset="0"/>
            </a:endParaRPr>
          </a:p>
        </p:txBody>
      </p:sp>
      <p:sp>
        <p:nvSpPr>
          <p:cNvPr id="160" name="Google Shape;160;p6"/>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800"/>
              <a:buNone/>
            </a:pPr>
            <a:endParaRPr sz="2800" dirty="0">
              <a:latin typeface="Quattrocento Sans"/>
              <a:ea typeface="Quattrocento Sans"/>
              <a:cs typeface="Quattrocento Sans"/>
              <a:sym typeface="Quattrocento Sans"/>
            </a:endParaRPr>
          </a:p>
          <a:p>
            <a:pPr marL="0" lvl="0" indent="0" algn="l" rtl="0">
              <a:lnSpc>
                <a:spcPct val="110000"/>
              </a:lnSpc>
              <a:spcBef>
                <a:spcPts val="1000"/>
              </a:spcBef>
              <a:spcAft>
                <a:spcPts val="0"/>
              </a:spcAft>
              <a:buSzPts val="2400"/>
              <a:buNone/>
            </a:pPr>
            <a:endParaRPr sz="2400" dirty="0"/>
          </a:p>
          <a:p>
            <a:pPr marL="0" lvl="0" indent="0" algn="l" rtl="0">
              <a:lnSpc>
                <a:spcPct val="110000"/>
              </a:lnSpc>
              <a:spcBef>
                <a:spcPts val="1000"/>
              </a:spcBef>
              <a:spcAft>
                <a:spcPts val="0"/>
              </a:spcAft>
              <a:buSzPts val="2400"/>
              <a:buNone/>
            </a:pPr>
            <a:r>
              <a:rPr lang="nl-NL" sz="2400" dirty="0">
                <a:latin typeface="Avenir Next LT Pro" panose="020B0504020202020204" pitchFamily="34" charset="0"/>
              </a:rPr>
              <a:t>Ieder groepje geeft een voorbeeld:</a:t>
            </a:r>
            <a:endParaRPr sz="2400" dirty="0">
              <a:latin typeface="Avenir Next LT Pro" panose="020B0504020202020204" pitchFamily="34" charset="0"/>
            </a:endParaRPr>
          </a:p>
          <a:p>
            <a:pPr marL="0" lvl="0" indent="0" algn="l" rtl="0">
              <a:lnSpc>
                <a:spcPct val="110000"/>
              </a:lnSpc>
              <a:spcBef>
                <a:spcPts val="1000"/>
              </a:spcBef>
              <a:spcAft>
                <a:spcPts val="0"/>
              </a:spcAft>
              <a:buSzPts val="2400"/>
              <a:buNone/>
            </a:pPr>
            <a:r>
              <a:rPr lang="nl-NL" sz="2400" dirty="0">
                <a:latin typeface="Avenir Next LT Pro" panose="020B0504020202020204" pitchFamily="34" charset="0"/>
              </a:rPr>
              <a:t>Hoe kun je omgaan met zo’n situatie? </a:t>
            </a:r>
            <a:endParaRPr sz="2400" dirty="0">
              <a:latin typeface="Avenir Next LT Pro" panose="020B0504020202020204" pitchFamily="34" charset="0"/>
            </a:endParaRPr>
          </a:p>
          <a:p>
            <a:pPr marL="342900" lvl="0" indent="-215900" algn="l" rtl="0">
              <a:lnSpc>
                <a:spcPct val="110000"/>
              </a:lnSpc>
              <a:spcBef>
                <a:spcPts val="1000"/>
              </a:spcBef>
              <a:spcAft>
                <a:spcPts val="0"/>
              </a:spcAft>
              <a:buSzPts val="2000"/>
              <a:buFont typeface="Arial"/>
              <a:buNone/>
            </a:pPr>
            <a:endParaRPr dirty="0"/>
          </a:p>
        </p:txBody>
      </p:sp>
      <p:pic>
        <p:nvPicPr>
          <p:cNvPr id="161" name="Google Shape;161;p6"/>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62" name="Google Shape;162;p6"/>
          <p:cNvPicPr preferRelativeResize="0"/>
          <p:nvPr/>
        </p:nvPicPr>
        <p:blipFill rotWithShape="1">
          <a:blip r:embed="rId4">
            <a:alphaModFix/>
          </a:blip>
          <a:srcRect/>
          <a:stretch/>
        </p:blipFill>
        <p:spPr>
          <a:xfrm>
            <a:off x="10457690" y="278676"/>
            <a:ext cx="997597" cy="12712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736713" y="-225988"/>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venir"/>
              <a:buNone/>
            </a:pPr>
            <a:r>
              <a:rPr lang="nl-NL" dirty="0">
                <a:latin typeface="Avenir Next LT Pro" panose="020B0504020202020204" pitchFamily="34" charset="0"/>
                <a:ea typeface="Avenir"/>
                <a:cs typeface="Avenir"/>
                <a:sym typeface="Avenir"/>
              </a:rPr>
              <a:t>Maak een lijn </a:t>
            </a:r>
            <a:endParaRPr dirty="0">
              <a:latin typeface="Avenir Next LT Pro" panose="020B0504020202020204" pitchFamily="34" charset="0"/>
            </a:endParaRPr>
          </a:p>
        </p:txBody>
      </p:sp>
      <p:sp>
        <p:nvSpPr>
          <p:cNvPr id="169" name="Google Shape;169;p7"/>
          <p:cNvSpPr txBox="1">
            <a:spLocks noGrp="1"/>
          </p:cNvSpPr>
          <p:nvPr>
            <p:ph type="body" idx="1"/>
          </p:nvPr>
        </p:nvSpPr>
        <p:spPr>
          <a:xfrm>
            <a:off x="609600" y="1278889"/>
            <a:ext cx="10972800" cy="449681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SzPts val="2800"/>
              <a:buNone/>
            </a:pPr>
            <a:endParaRPr sz="2550" dirty="0">
              <a:latin typeface="Quattrocento Sans"/>
              <a:ea typeface="Quattrocento Sans"/>
              <a:cs typeface="Quattrocento Sans"/>
              <a:sym typeface="Quattrocento Sans"/>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Hoe belangrijk vind je wat </a:t>
            </a:r>
            <a:r>
              <a:rPr lang="nl-NL" sz="2550" b="1" dirty="0">
                <a:solidFill>
                  <a:srgbClr val="3D00F9"/>
                </a:solidFill>
                <a:latin typeface="Avenir Next LT Pro" panose="020B0504020202020204" pitchFamily="34" charset="0"/>
              </a:rPr>
              <a:t>je vrienden </a:t>
            </a:r>
            <a:r>
              <a:rPr lang="nl-NL" sz="2550" dirty="0">
                <a:latin typeface="Avenir Next LT Pro" panose="020B0504020202020204" pitchFamily="34" charset="0"/>
              </a:rPr>
              <a:t>van je profielkeuze vinden?</a:t>
            </a: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Links = heel belangrijk</a:t>
            </a: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Rechts = niet belangrijk </a:t>
            </a:r>
            <a:endParaRPr sz="2550" dirty="0">
              <a:latin typeface="Avenir Next LT Pro" panose="020B0504020202020204" pitchFamily="34" charset="0"/>
            </a:endParaRPr>
          </a:p>
          <a:p>
            <a:pPr marL="342900" lvl="0" indent="-225425" algn="l" rtl="0">
              <a:lnSpc>
                <a:spcPct val="110000"/>
              </a:lnSpc>
              <a:spcBef>
                <a:spcPts val="1000"/>
              </a:spcBef>
              <a:spcAft>
                <a:spcPts val="0"/>
              </a:spcAft>
              <a:buSzPts val="2000"/>
              <a:buFont typeface="Arial"/>
              <a:buNone/>
            </a:pP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Hoe belangrijk vind je wat </a:t>
            </a:r>
            <a:r>
              <a:rPr lang="nl-NL" sz="2550" b="1" dirty="0">
                <a:solidFill>
                  <a:srgbClr val="3D00F9"/>
                </a:solidFill>
                <a:latin typeface="Avenir Next LT Pro" panose="020B0504020202020204" pitchFamily="34" charset="0"/>
              </a:rPr>
              <a:t>je vader en moeder </a:t>
            </a:r>
            <a:r>
              <a:rPr lang="nl-NL" sz="2550" dirty="0">
                <a:latin typeface="Avenir Next LT Pro" panose="020B0504020202020204" pitchFamily="34" charset="0"/>
              </a:rPr>
              <a:t>van je profielkeuze vinden?</a:t>
            </a: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Links = heel belangrijk</a:t>
            </a:r>
            <a:endParaRPr sz="2550" dirty="0">
              <a:latin typeface="Avenir Next LT Pro" panose="020B0504020202020204" pitchFamily="34" charset="0"/>
            </a:endParaRPr>
          </a:p>
          <a:p>
            <a:pPr marL="0" lvl="0" indent="0" algn="l" rtl="0">
              <a:lnSpc>
                <a:spcPct val="110000"/>
              </a:lnSpc>
              <a:spcBef>
                <a:spcPts val="1000"/>
              </a:spcBef>
              <a:spcAft>
                <a:spcPts val="0"/>
              </a:spcAft>
              <a:buSzPts val="2800"/>
              <a:buNone/>
            </a:pPr>
            <a:r>
              <a:rPr lang="nl-NL" sz="2550" dirty="0">
                <a:latin typeface="Avenir Next LT Pro" panose="020B0504020202020204" pitchFamily="34" charset="0"/>
              </a:rPr>
              <a:t>Rechts = niet belangrijk </a:t>
            </a:r>
            <a:endParaRPr sz="2550" dirty="0">
              <a:latin typeface="Avenir Next LT Pro" panose="020B0504020202020204" pitchFamily="34" charset="0"/>
            </a:endParaRPr>
          </a:p>
          <a:p>
            <a:pPr marL="90488" lvl="0" indent="0" algn="l" rtl="0">
              <a:lnSpc>
                <a:spcPct val="110000"/>
              </a:lnSpc>
              <a:spcBef>
                <a:spcPts val="1000"/>
              </a:spcBef>
              <a:spcAft>
                <a:spcPts val="0"/>
              </a:spcAft>
              <a:buSzPts val="2000"/>
              <a:buFont typeface="Arial"/>
              <a:buNone/>
            </a:pPr>
            <a:endParaRPr dirty="0"/>
          </a:p>
        </p:txBody>
      </p:sp>
      <p:pic>
        <p:nvPicPr>
          <p:cNvPr id="170" name="Google Shape;170;p7"/>
          <p:cNvPicPr preferRelativeResize="0"/>
          <p:nvPr/>
        </p:nvPicPr>
        <p:blipFill rotWithShape="1">
          <a:blip r:embed="rId3">
            <a:alphaModFix/>
          </a:blip>
          <a:srcRect/>
          <a:stretch/>
        </p:blipFill>
        <p:spPr>
          <a:xfrm>
            <a:off x="0" y="5775708"/>
            <a:ext cx="1473427" cy="1049016"/>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10457690" y="278676"/>
            <a:ext cx="997597" cy="1271273"/>
          </a:xfrm>
          <a:prstGeom prst="rect">
            <a:avLst/>
          </a:prstGeom>
          <a:noFill/>
          <a:ln>
            <a:noFill/>
          </a:ln>
        </p:spPr>
      </p:pic>
    </p:spTree>
  </p:cSld>
  <p:clrMapOvr>
    <a:masterClrMapping/>
  </p:clrMapOvr>
</p:sld>
</file>

<file path=ppt/theme/theme1.xml><?xml version="1.0" encoding="utf-8"?>
<a:theme xmlns:a="http://schemas.openxmlformats.org/drawingml/2006/main" name="SplashVTI">
  <a:themeElements>
    <a:clrScheme name="Custom 11">
      <a:dk1>
        <a:srgbClr val="262626"/>
      </a:dk1>
      <a:lt1>
        <a:srgbClr val="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6" ma:contentTypeDescription="Een nieuw document maken." ma:contentTypeScope="" ma:versionID="202438cd67cc51390d56b6d0062bc41e">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e649403ed0d3051de693bf68e828b1e0"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094ed71-ad37-40d4-b95a-d4271a6f83fc"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Props1.xml><?xml version="1.0" encoding="utf-8"?>
<ds:datastoreItem xmlns:ds="http://schemas.openxmlformats.org/officeDocument/2006/customXml" ds:itemID="{C70840F9-BEB9-4B49-9339-F3A45F4CDB76}"/>
</file>

<file path=customXml/itemProps2.xml><?xml version="1.0" encoding="utf-8"?>
<ds:datastoreItem xmlns:ds="http://schemas.openxmlformats.org/officeDocument/2006/customXml" ds:itemID="{35030323-89BE-4D17-9E42-1EAADF781E58}"/>
</file>

<file path=customXml/itemProps3.xml><?xml version="1.0" encoding="utf-8"?>
<ds:datastoreItem xmlns:ds="http://schemas.openxmlformats.org/officeDocument/2006/customXml" ds:itemID="{3A25EA94-8755-41A9-8CBC-4C4E63F4BA0B}"/>
</file>

<file path=customXml/itemProps4.xml><?xml version="1.0" encoding="utf-8"?>
<ds:datastoreItem xmlns:ds="http://schemas.openxmlformats.org/officeDocument/2006/customXml" ds:itemID="{5F70F5AD-9657-4F75-A51B-4D66516BD5D2}"/>
</file>

<file path=docProps/app.xml><?xml version="1.0" encoding="utf-8"?>
<Properties xmlns="http://schemas.openxmlformats.org/officeDocument/2006/extended-properties" xmlns:vt="http://schemas.openxmlformats.org/officeDocument/2006/docPropsVTypes">
  <TotalTime>0</TotalTime>
  <Words>1384</Words>
  <Application>Microsoft Office PowerPoint</Application>
  <PresentationFormat>Breedbeeld</PresentationFormat>
  <Paragraphs>165</Paragraphs>
  <Slides>19</Slides>
  <Notes>19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19</vt:i4>
      </vt:variant>
    </vt:vector>
  </HeadingPairs>
  <TitlesOfParts>
    <vt:vector size="28" baseType="lpstr">
      <vt:lpstr>Quattrocento Sans</vt:lpstr>
      <vt:lpstr>Avenir Next LT Pro Light</vt:lpstr>
      <vt:lpstr>Avenir</vt:lpstr>
      <vt:lpstr>Calibri</vt:lpstr>
      <vt:lpstr>Arial</vt:lpstr>
      <vt:lpstr>Avenir Next LT Pro</vt:lpstr>
      <vt:lpstr>Noto Sans Symbols</vt:lpstr>
      <vt:lpstr>Times New Roman</vt:lpstr>
      <vt:lpstr>SplashVTI</vt:lpstr>
      <vt:lpstr>Les 1 Groepsgesprek Omgaan met verwachtingen van anderen</vt:lpstr>
      <vt:lpstr>Wat ga je deze les doen?</vt:lpstr>
      <vt:lpstr>Verwachtingen… </vt:lpstr>
      <vt:lpstr>Verwachtingen… </vt:lpstr>
      <vt:lpstr>Wat zijn verwachtingen in loopbaankeuzes? </vt:lpstr>
      <vt:lpstr>Voorbeeld </vt:lpstr>
      <vt:lpstr>Bespreken </vt:lpstr>
      <vt:lpstr>Terugkoppelen </vt:lpstr>
      <vt:lpstr>Maak een lijn </vt:lpstr>
      <vt:lpstr>Vervolg </vt:lpstr>
      <vt:lpstr>Les 2 Verwerkingsopdracht Omgaan met verwachtingen van anderen</vt:lpstr>
      <vt:lpstr>Wat ga je deze les doen?</vt:lpstr>
      <vt:lpstr>Welke moeilijke woorden kom je tegen?</vt:lpstr>
      <vt:lpstr>Uitleg opdracht verhaal schrijven</vt:lpstr>
      <vt:lpstr>Groepsgesprek</vt:lpstr>
      <vt:lpstr>Groepsgesprek</vt:lpstr>
      <vt:lpstr>Uitleg opdracht strip tekenen </vt:lpstr>
      <vt:lpstr>Elkaars strip lezen</vt:lpstr>
      <vt:lpstr>Nabespreken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 Zijffers</dc:creator>
  <cp:lastModifiedBy>Annet Hermans</cp:lastModifiedBy>
  <cp:revision>1</cp:revision>
  <dcterms:created xsi:type="dcterms:W3CDTF">2024-09-24T10:43:43Z</dcterms:created>
  <dcterms:modified xsi:type="dcterms:W3CDTF">2024-11-04T14:29:33Z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