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5"/>
  </p:sldMasterIdLst>
  <p:notesMasterIdLst>
    <p:notesMasterId r:id="rId36"/>
  </p:notesMasterIdLst>
  <p:sldIdLst>
    <p:sldId id="296" r:id="rId6"/>
    <p:sldId id="284" r:id="rId7"/>
    <p:sldId id="256" r:id="rId8"/>
    <p:sldId id="257" r:id="rId9"/>
    <p:sldId id="260" r:id="rId10"/>
    <p:sldId id="261" r:id="rId11"/>
    <p:sldId id="262" r:id="rId12"/>
    <p:sldId id="265" r:id="rId13"/>
    <p:sldId id="266" r:id="rId14"/>
    <p:sldId id="263" r:id="rId15"/>
    <p:sldId id="268" r:id="rId16"/>
    <p:sldId id="269" r:id="rId17"/>
    <p:sldId id="270" r:id="rId18"/>
    <p:sldId id="271" r:id="rId19"/>
    <p:sldId id="272" r:id="rId20"/>
    <p:sldId id="273" r:id="rId21"/>
    <p:sldId id="275" r:id="rId22"/>
    <p:sldId id="274" r:id="rId23"/>
    <p:sldId id="276" r:id="rId24"/>
    <p:sldId id="267" r:id="rId25"/>
    <p:sldId id="264" r:id="rId26"/>
    <p:sldId id="288" r:id="rId27"/>
    <p:sldId id="278" r:id="rId28"/>
    <p:sldId id="279" r:id="rId29"/>
    <p:sldId id="289" r:id="rId30"/>
    <p:sldId id="283" r:id="rId31"/>
    <p:sldId id="294" r:id="rId32"/>
    <p:sldId id="290" r:id="rId33"/>
    <p:sldId id="292" r:id="rId34"/>
    <p:sldId id="295"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BAD50A-0672-34D0-F672-6906E86C4E91}" name="Marieke Bakema" initials="MB" userId="S::m.bakema@mboraad.nl::e6eb663c-807e-4239-9fb5-add735fde0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DA0E64-88E7-55F5-212B-569429375BD7}" v="1" dt="2025-12-05T12:07:32.274"/>
    <p1510:client id="{EB2D12A6-FF6A-036B-8793-A6813BA149C7}" v="3" dt="2025-12-05T12:17:54.3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48DB-88FB-4548-9909-40004E95886A}" type="datetimeFigureOut">
              <a:rPr lang="nl-NL" smtClean="0"/>
              <a:t>5-12-2025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54E0E-231C-4A49-B263-D125F8314FE3}" type="slidenum">
              <a:rPr lang="nl-NL" smtClean="0"/>
              <a:t>‹nr.›</a:t>
            </a:fld>
            <a:endParaRPr lang="nl-NL"/>
          </a:p>
        </p:txBody>
      </p:sp>
    </p:spTree>
    <p:extLst>
      <p:ext uri="{BB962C8B-B14F-4D97-AF65-F5344CB8AC3E}">
        <p14:creationId xmlns:p14="http://schemas.microsoft.com/office/powerpoint/2010/main" val="18125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00296-20C8-FC88-2DC3-CF719190B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C0675B-092F-6EE5-6F15-0EC560FE2516}"/>
              </a:ext>
            </a:extLst>
          </p:cNvPr>
          <p:cNvSpPr>
            <a:spLocks noGrp="1" noRot="1" noChangeAspect="1"/>
          </p:cNvSpPr>
          <p:nvPr>
            <p:ph type="sldImg"/>
          </p:nvPr>
        </p:nvSpPr>
        <p:spPr/>
        <p:txBody>
          <a:bodyPr/>
          <a:lstStyle/>
          <a:p>
            <a:endParaRPr lang="nl-NL"/>
          </a:p>
        </p:txBody>
      </p:sp>
      <p:sp>
        <p:nvSpPr>
          <p:cNvPr id="3" name="Notes Placeholder 2">
            <a:extLst>
              <a:ext uri="{FF2B5EF4-FFF2-40B4-BE49-F238E27FC236}">
                <a16:creationId xmlns:a16="http://schemas.microsoft.com/office/drawing/2014/main" id="{A4C04E24-46B8-77F8-6398-65F30064EC62}"/>
              </a:ext>
            </a:extLst>
          </p:cNvPr>
          <p:cNvSpPr>
            <a:spLocks noGrp="1"/>
          </p:cNvSpPr>
          <p:nvPr>
            <p:ph type="body" idx="1"/>
          </p:nvPr>
        </p:nvSpPr>
        <p:spPr/>
        <p:txBody>
          <a:bodyPr/>
          <a:lstStyle/>
          <a:p>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2B3FEDF3-96CF-C70E-322F-E7CE478F45E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54E0E-231C-4A49-B263-D125F8314FE3}"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0047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10</a:t>
            </a:fld>
            <a:endParaRPr lang="nl-NL"/>
          </a:p>
        </p:txBody>
      </p:sp>
    </p:spTree>
    <p:extLst>
      <p:ext uri="{BB962C8B-B14F-4D97-AF65-F5344CB8AC3E}">
        <p14:creationId xmlns:p14="http://schemas.microsoft.com/office/powerpoint/2010/main" val="3428283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We gaan nu een aantal stellingen bespreken. Met sommige ben je het misschien eens, met andere helemaal niet of een beetje. Als je het helemaal eens bent met de stelling ga je in de ene hoek staan, als je het helemaal oneens bent ga je in de andere hoek staan. Als je er tussenin zit mag je in het midden van de klas gaan staan. </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11</a:t>
            </a:fld>
            <a:endParaRPr lang="nl-NL"/>
          </a:p>
        </p:txBody>
      </p:sp>
    </p:spTree>
    <p:extLst>
      <p:ext uri="{BB962C8B-B14F-4D97-AF65-F5344CB8AC3E}">
        <p14:creationId xmlns:p14="http://schemas.microsoft.com/office/powerpoint/2010/main" val="76005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12</a:t>
            </a:fld>
            <a:endParaRPr lang="nl-NL"/>
          </a:p>
        </p:txBody>
      </p:sp>
    </p:spTree>
    <p:extLst>
      <p:ext uri="{BB962C8B-B14F-4D97-AF65-F5344CB8AC3E}">
        <p14:creationId xmlns:p14="http://schemas.microsoft.com/office/powerpoint/2010/main" val="1854464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13</a:t>
            </a:fld>
            <a:endParaRPr lang="nl-NL"/>
          </a:p>
        </p:txBody>
      </p:sp>
    </p:spTree>
    <p:extLst>
      <p:ext uri="{BB962C8B-B14F-4D97-AF65-F5344CB8AC3E}">
        <p14:creationId xmlns:p14="http://schemas.microsoft.com/office/powerpoint/2010/main" val="3674173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14</a:t>
            </a:fld>
            <a:endParaRPr lang="nl-NL"/>
          </a:p>
        </p:txBody>
      </p:sp>
    </p:spTree>
    <p:extLst>
      <p:ext uri="{BB962C8B-B14F-4D97-AF65-F5344CB8AC3E}">
        <p14:creationId xmlns:p14="http://schemas.microsoft.com/office/powerpoint/2010/main" val="371875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15</a:t>
            </a:fld>
            <a:endParaRPr lang="nl-NL"/>
          </a:p>
        </p:txBody>
      </p:sp>
    </p:spTree>
    <p:extLst>
      <p:ext uri="{BB962C8B-B14F-4D97-AF65-F5344CB8AC3E}">
        <p14:creationId xmlns:p14="http://schemas.microsoft.com/office/powerpoint/2010/main" val="762341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 </a:t>
            </a:r>
            <a:r>
              <a:rPr lang="nl-NL" b="0"/>
              <a:t>We gaan nu naar een video kijken over Aziz, die op zijn 15</a:t>
            </a:r>
            <a:r>
              <a:rPr lang="nl-NL" b="0" baseline="30000"/>
              <a:t>e</a:t>
            </a:r>
            <a:r>
              <a:rPr lang="nl-NL" b="0"/>
              <a:t> naar Nederland kwam. Hij werd verliefd op de camera </a:t>
            </a:r>
          </a:p>
          <a:p>
            <a:r>
              <a:rPr lang="nl-NL" b="0"/>
              <a:t>en kreeg de kans om fotografie te studeren.  Hoe maakte hij zijn keuzes?</a:t>
            </a:r>
          </a:p>
          <a:p>
            <a:endParaRPr lang="nl-NL" b="0"/>
          </a:p>
          <a:p>
            <a:r>
              <a:rPr lang="nl-NL" b="0"/>
              <a:t>Tip: Bekijk ook de filmpjes uit de andere serie ‘na de ISK’ en kies het filmpje dat het best bij de klas past: https://www.youtube.com/playlist?list=PL-g7XkGMIYr8M1FoLcXgQLAWcee3f7qRH</a:t>
            </a:r>
          </a:p>
          <a:p>
            <a:endParaRPr lang="nl-NL" b="0"/>
          </a:p>
          <a:p>
            <a:endParaRPr lang="nl-NL" b="0"/>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16</a:t>
            </a:fld>
            <a:endParaRPr lang="nl-NL"/>
          </a:p>
        </p:txBody>
      </p:sp>
    </p:spTree>
    <p:extLst>
      <p:ext uri="{BB962C8B-B14F-4D97-AF65-F5344CB8AC3E}">
        <p14:creationId xmlns:p14="http://schemas.microsoft.com/office/powerpoint/2010/main" val="3411840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 Voer een gesprek met de klas over de tips van Aziz</a:t>
            </a:r>
            <a:endParaRPr lang="nl-NL"/>
          </a:p>
          <a:p>
            <a:r>
              <a:rPr lang="nl-NL"/>
              <a:t>Aziz geeft een aantal tips in het filmpje. Wat vinden jullie van de tips van Aziz? Ben je het met hem eens?</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17</a:t>
            </a:fld>
            <a:endParaRPr lang="nl-NL"/>
          </a:p>
        </p:txBody>
      </p:sp>
    </p:spTree>
    <p:extLst>
      <p:ext uri="{BB962C8B-B14F-4D97-AF65-F5344CB8AC3E}">
        <p14:creationId xmlns:p14="http://schemas.microsoft.com/office/powerpoint/2010/main" val="4185924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 </a:t>
            </a:r>
            <a:r>
              <a:rPr lang="nl-NL" b="0"/>
              <a:t>We gaan nu naar een video kijken waar Miquel.  Na een paar gekozen te hebben voor een opleiding die niet bij hem paste heeft hij nu gekozen voor de kinderopvang. Deze keer is hij echt blij met zijn keuze.  Hoe maakte hij zijn keuzes?</a:t>
            </a:r>
          </a:p>
          <a:p>
            <a:endParaRPr lang="nl-NL"/>
          </a:p>
          <a:p>
            <a:r>
              <a:rPr lang="nl-NL"/>
              <a:t>Tip voor docent:  Bekijk ook de andere filmpjes op de website van bekijkjetoekomstnu.nl en </a:t>
            </a:r>
            <a:r>
              <a:rPr lang="nl-NL" err="1"/>
              <a:t>keis</a:t>
            </a:r>
            <a:r>
              <a:rPr lang="nl-NL"/>
              <a:t> voor het filmpje dat het best bij jouw klas past https://www.bekijkjetoekomstnu.nl/lobbox/studiekeuze-maken</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18</a:t>
            </a:fld>
            <a:endParaRPr lang="nl-NL"/>
          </a:p>
        </p:txBody>
      </p:sp>
    </p:spTree>
    <p:extLst>
      <p:ext uri="{BB962C8B-B14F-4D97-AF65-F5344CB8AC3E}">
        <p14:creationId xmlns:p14="http://schemas.microsoft.com/office/powerpoint/2010/main" val="238666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docent:</a:t>
            </a:r>
            <a:endParaRPr lang="nl-NL"/>
          </a:p>
          <a:p>
            <a:r>
              <a:rPr lang="nl-NL"/>
              <a:t>Miquel kwam er achter dat hij werken met kinderen leuk vindt. Hoe kwam Miquel daar achter?</a:t>
            </a:r>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19</a:t>
            </a:fld>
            <a:endParaRPr lang="nl-NL"/>
          </a:p>
        </p:txBody>
      </p:sp>
    </p:spTree>
    <p:extLst>
      <p:ext uri="{BB962C8B-B14F-4D97-AF65-F5344CB8AC3E}">
        <p14:creationId xmlns:p14="http://schemas.microsoft.com/office/powerpoint/2010/main" val="214041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voor de docent: </a:t>
            </a:r>
            <a:endParaRPr lang="en-US"/>
          </a:p>
          <a:p>
            <a:r>
              <a:rPr lang="nl-NL" i="1"/>
              <a:t>Voor deze les is het raadzaam dat leerlingen zich al verdiept hebben in opleidingen en beroepen. Als leerlingen nog niet goed weten welke beroepen bij ze passen kan je ter voorbereiding op deze lesactiviteit eerst deze beroepentest laten doen.</a:t>
            </a:r>
          </a:p>
          <a:p>
            <a:r>
              <a:rPr lang="nl-NL"/>
              <a:t>De leerlingen doen de plaatjestest via de volgende site:</a:t>
            </a:r>
          </a:p>
          <a:p>
            <a:r>
              <a:rPr lang="nl-NL"/>
              <a:t>https://www.mbostart.nl/beroepentest/</a:t>
            </a:r>
          </a:p>
          <a:p>
            <a:r>
              <a:rPr lang="nl-NL"/>
              <a:t>De leerlingen gaan in gesprek met de buurman of buurvrouw over de uitslag</a:t>
            </a:r>
          </a:p>
          <a:p>
            <a:endParaRPr lang="nl-NL"/>
          </a:p>
          <a:p>
            <a:endParaRPr lang="nl-NL"/>
          </a:p>
          <a:p>
            <a:r>
              <a:rPr lang="nl-NL" b="1"/>
              <a:t>Uitleg door de docent</a:t>
            </a:r>
            <a:r>
              <a:rPr lang="nl-NL"/>
              <a:t>: Jullie gaan een beroepentest doen. Kies voor het plaatje dat je het best bij jezelf vindt passen of wat je het leukst lijkt/ het meest aanspreekt. Ook als je geen van beide beroepen op de plaatjes wil worden kies je er 1 die toch het best bij je past.  Als je de 30 vragen hebt beantwoord kan je lezen wat voor type persoon je bent en welke opleidingen daar mogelijk bij passen. Daarna gaan jullie met je klasgenoot in gesprek. Herken je jezelf in de uitslag? En wat vind jouw klasgenoot?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a:t>
            </a:fld>
            <a:endParaRPr lang="nl-NL"/>
          </a:p>
        </p:txBody>
      </p:sp>
    </p:spTree>
    <p:extLst>
      <p:ext uri="{BB962C8B-B14F-4D97-AF65-F5344CB8AC3E}">
        <p14:creationId xmlns:p14="http://schemas.microsoft.com/office/powerpoint/2010/main" val="3467809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Uitleg voor de docent: Op de achterkant van het leerlingen-werkblad kunnen de leerlingen vragen beantwoorden die op deze sheet staan.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20</a:t>
            </a:fld>
            <a:endParaRPr lang="nl-NL"/>
          </a:p>
        </p:txBody>
      </p:sp>
    </p:spTree>
    <p:extLst>
      <p:ext uri="{BB962C8B-B14F-4D97-AF65-F5344CB8AC3E}">
        <p14:creationId xmlns:p14="http://schemas.microsoft.com/office/powerpoint/2010/main" val="3373019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err="1"/>
              <a:t>Úitleg</a:t>
            </a:r>
            <a:r>
              <a:rPr lang="nl-NL" b="1"/>
              <a:t> voor de docent</a:t>
            </a:r>
            <a:r>
              <a:rPr lang="nl-NL"/>
              <a:t>:  Laat de leerlingen het </a:t>
            </a:r>
            <a:r>
              <a:rPr lang="nl-NL" err="1"/>
              <a:t>leerlingwerkblad</a:t>
            </a:r>
            <a:r>
              <a:rPr lang="nl-NL"/>
              <a:t> in een loopbaandossier/ map of iets dergelijks zetten. Zo kunnen ze later in het schooljaar nog eens terugkijken naar deze les en komen ze er achter of ze nog steeds hetzelfde denken of dat er veranderingen zijn.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21</a:t>
            </a:fld>
            <a:endParaRPr lang="nl-NL"/>
          </a:p>
        </p:txBody>
      </p:sp>
    </p:spTree>
    <p:extLst>
      <p:ext uri="{BB962C8B-B14F-4D97-AF65-F5344CB8AC3E}">
        <p14:creationId xmlns:p14="http://schemas.microsoft.com/office/powerpoint/2010/main" val="15556189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de docent: </a:t>
            </a:r>
            <a:r>
              <a:rPr lang="nl-NL" b="0"/>
              <a:t>Vertel de klas wat jullie in de volgende les gaan doen (zie ook de presentatie over les 2)</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22</a:t>
            </a:fld>
            <a:endParaRPr lang="nl-NL"/>
          </a:p>
        </p:txBody>
      </p:sp>
    </p:spTree>
    <p:extLst>
      <p:ext uri="{BB962C8B-B14F-4D97-AF65-F5344CB8AC3E}">
        <p14:creationId xmlns:p14="http://schemas.microsoft.com/office/powerpoint/2010/main" val="3680774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i="1"/>
              <a:t>Uitleg docent:</a:t>
            </a:r>
            <a:r>
              <a:rPr lang="nl-NL" i="1"/>
              <a:t> Deze les komen we er achter dat we allemaal veel overeenkomsten hebben en in sommige dingen juist verschillen. Bij het maken van loopbaankeuzes heb je soms te maken met meningen van anderen zoals je ouders of vrienden. Hoe belangrijk zijn deze mening voor jou? En hoe ga je hiermee om?</a:t>
            </a:r>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24</a:t>
            </a:fld>
            <a:endParaRPr lang="nl-NL"/>
          </a:p>
        </p:txBody>
      </p:sp>
    </p:spTree>
    <p:extLst>
      <p:ext uri="{BB962C8B-B14F-4D97-AF65-F5344CB8AC3E}">
        <p14:creationId xmlns:p14="http://schemas.microsoft.com/office/powerpoint/2010/main" val="327347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25</a:t>
            </a:fld>
            <a:endParaRPr lang="nl-NL"/>
          </a:p>
        </p:txBody>
      </p:sp>
    </p:spTree>
    <p:extLst>
      <p:ext uri="{BB962C8B-B14F-4D97-AF65-F5344CB8AC3E}">
        <p14:creationId xmlns:p14="http://schemas.microsoft.com/office/powerpoint/2010/main" val="4193029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van de docent: </a:t>
            </a:r>
            <a:r>
              <a:rPr lang="nl-NL" b="0" i="0"/>
              <a:t>De klas wordt verdeeld in groepjes van ongeveer 4 leerlingen. Elk groepje krijgt een rol voor het rollenspel dat ze gaan doen (</a:t>
            </a:r>
            <a:r>
              <a:rPr lang="nl-NL" b="0" i="1"/>
              <a:t>zie document ‘situaties rollenspelen’). Het groepje krijgt 10 minuten de tijd om te bespreken hoe ze hun rol gaan spelen en kiezen 1 leerling in het groepje uit die dit gaat doen. De leerlingen horen de titel van het rollenspel en bedenken of de titel bij hun situatie hoort. Bij elke situatie horen 2 groepjes die hun situatie uitspelen (zie ook de instructies in het document: ‘rollenspel omgaan met verwachtingen’.</a:t>
            </a:r>
          </a:p>
          <a:p>
            <a:endParaRPr lang="nl-NL" b="0" i="1"/>
          </a:p>
          <a:p>
            <a:r>
              <a:rPr lang="nl-NL" b="0" i="1"/>
              <a:t>Met de klas bespreek je na: hoe heeft de leerling zich staande gehouden? Wat had de leerling in deze situatie ook kunnen doen of zeggen?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26</a:t>
            </a:fld>
            <a:endParaRPr lang="nl-NL"/>
          </a:p>
        </p:txBody>
      </p:sp>
    </p:spTree>
    <p:extLst>
      <p:ext uri="{BB962C8B-B14F-4D97-AF65-F5344CB8AC3E}">
        <p14:creationId xmlns:p14="http://schemas.microsoft.com/office/powerpoint/2010/main" val="2819406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van de docent: </a:t>
            </a:r>
            <a:r>
              <a:rPr lang="nl-NL" b="0" i="0"/>
              <a:t>De klas wordt verdeeld in groepjes van ongeveer 4 leerlingen. Elk groepje krijgt een rol voor het rollenspel dat ze gaan doen</a:t>
            </a:r>
            <a:r>
              <a:rPr lang="nl-NL" b="0" i="1"/>
              <a:t>. Het groepje krijgt 10 minuten de tijd om te bespreken hoe ze hun rol gaan spelen en kiezen de leerling(en) in het groepje uit die dit gaan doen. De leerlingen horen de titel van het rollenspel en bedenken of de titel bij hun situatie hoort. Bij elke situatie horen 2 groepjes die hun situatie uitspelen (zie ook de instructies in het document: ‘rollenspel omgaan met verwachtingen’.)</a:t>
            </a:r>
          </a:p>
          <a:p>
            <a:endParaRPr lang="nl-NL" b="0" i="1"/>
          </a:p>
          <a:p>
            <a:r>
              <a:rPr lang="nl-NL" b="0" i="1"/>
              <a:t>Met de klas bespreek je na: hoe heeft de leerling zich staande gehouden? Wat had de leerling in deze situatie ook kunnen doen of zeggen?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27</a:t>
            </a:fld>
            <a:endParaRPr lang="nl-NL"/>
          </a:p>
        </p:txBody>
      </p:sp>
    </p:spTree>
    <p:extLst>
      <p:ext uri="{BB962C8B-B14F-4D97-AF65-F5344CB8AC3E}">
        <p14:creationId xmlns:p14="http://schemas.microsoft.com/office/powerpoint/2010/main" val="2805799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Uitleg voor de docent: Op werkblad 2 kunnen de leerlingen vragen beantwoorden die op deze sheet staan.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28</a:t>
            </a:fld>
            <a:endParaRPr lang="nl-NL"/>
          </a:p>
        </p:txBody>
      </p:sp>
    </p:spTree>
    <p:extLst>
      <p:ext uri="{BB962C8B-B14F-4D97-AF65-F5344CB8AC3E}">
        <p14:creationId xmlns:p14="http://schemas.microsoft.com/office/powerpoint/2010/main" val="6110605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van de docent:</a:t>
            </a:r>
            <a:r>
              <a:rPr lang="nl-NL" i="1"/>
              <a:t> Je kan er voor kiezen deze opdracht direct na de rollenspelen te doen of in een volgend lesuur.</a:t>
            </a:r>
            <a:endParaRPr lang="en-US"/>
          </a:p>
          <a:p>
            <a:r>
              <a:rPr lang="nl-NL" b="0"/>
              <a:t>Na het groepsgesprek vullen ze individueel het spinnenweb op werkblad 2 nog een keer in. Daarna pakken ze werkblad 1 er nog een keer bij. </a:t>
            </a:r>
            <a:endParaRPr lang="nl-NL"/>
          </a:p>
          <a:p>
            <a:r>
              <a:rPr lang="nl-NL" b="0"/>
              <a:t>Bespreek klassikaal: Is er iets veranderd of denken ze nog hetzelfde over de uitspraken die op het werkblad staan. </a:t>
            </a:r>
          </a:p>
          <a:p>
            <a:endParaRPr lang="nl-NL" b="0"/>
          </a:p>
          <a:p>
            <a:endParaRPr lang="nl-NL" b="0"/>
          </a:p>
          <a:p>
            <a:endParaRPr lang="nl-NL" i="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29</a:t>
            </a:fld>
            <a:endParaRPr lang="nl-NL"/>
          </a:p>
        </p:txBody>
      </p:sp>
    </p:spTree>
    <p:extLst>
      <p:ext uri="{BB962C8B-B14F-4D97-AF65-F5344CB8AC3E}">
        <p14:creationId xmlns:p14="http://schemas.microsoft.com/office/powerpoint/2010/main" val="2352082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a:t>De leerlingen stoppen werkblad 2 in het loopbaandossier/ portfolio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0"/>
          </a:p>
          <a:p>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30</a:t>
            </a:fld>
            <a:endParaRPr lang="nl-NL"/>
          </a:p>
        </p:txBody>
      </p:sp>
    </p:spTree>
    <p:extLst>
      <p:ext uri="{BB962C8B-B14F-4D97-AF65-F5344CB8AC3E}">
        <p14:creationId xmlns:p14="http://schemas.microsoft.com/office/powerpoint/2010/main" val="117094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Calibri"/>
                <a:ea typeface="Calibri"/>
                <a:cs typeface="Calibri"/>
              </a:rPr>
              <a:t>Voor de docent: </a:t>
            </a:r>
            <a:r>
              <a:rPr lang="en-US" b="0">
                <a:latin typeface="Calibri"/>
                <a:ea typeface="Calibri"/>
                <a:cs typeface="Calibri"/>
              </a:rPr>
              <a:t>Het is </a:t>
            </a:r>
            <a:r>
              <a:rPr lang="en-US" b="0" err="1">
                <a:latin typeface="Calibri"/>
                <a:ea typeface="Calibri"/>
                <a:cs typeface="Calibri"/>
              </a:rPr>
              <a:t>belangrijk</a:t>
            </a:r>
            <a:r>
              <a:rPr lang="en-US" b="0">
                <a:latin typeface="Calibri"/>
                <a:ea typeface="Calibri"/>
                <a:cs typeface="Calibri"/>
              </a:rPr>
              <a:t> </a:t>
            </a:r>
            <a:r>
              <a:rPr lang="en-US" b="0" err="1">
                <a:latin typeface="Calibri"/>
                <a:ea typeface="Calibri"/>
                <a:cs typeface="Calibri"/>
              </a:rPr>
              <a:t>dat</a:t>
            </a:r>
            <a:r>
              <a:rPr lang="en-US" b="0">
                <a:latin typeface="Calibri"/>
                <a:ea typeface="Calibri"/>
                <a:cs typeface="Calibri"/>
              </a:rPr>
              <a:t> de </a:t>
            </a:r>
            <a:r>
              <a:rPr lang="en-US" b="0" err="1">
                <a:latin typeface="Calibri"/>
                <a:ea typeface="Calibri"/>
                <a:cs typeface="Calibri"/>
              </a:rPr>
              <a:t>leerlingen</a:t>
            </a:r>
            <a:r>
              <a:rPr lang="en-US" b="0">
                <a:latin typeface="Calibri"/>
                <a:ea typeface="Calibri"/>
                <a:cs typeface="Calibri"/>
              </a:rPr>
              <a:t> </a:t>
            </a:r>
            <a:r>
              <a:rPr lang="en-US" b="0" err="1">
                <a:latin typeface="Calibri"/>
                <a:ea typeface="Calibri"/>
                <a:cs typeface="Calibri"/>
              </a:rPr>
              <a:t>voor</a:t>
            </a:r>
            <a:r>
              <a:rPr lang="en-US" b="0">
                <a:latin typeface="Calibri"/>
                <a:ea typeface="Calibri"/>
                <a:cs typeface="Calibri"/>
              </a:rPr>
              <a:t> </a:t>
            </a:r>
            <a:r>
              <a:rPr lang="en-US" b="0" err="1">
                <a:latin typeface="Calibri"/>
                <a:ea typeface="Calibri"/>
                <a:cs typeface="Calibri"/>
              </a:rPr>
              <a:t>aanvang</a:t>
            </a:r>
            <a:r>
              <a:rPr lang="en-US" b="0">
                <a:latin typeface="Calibri"/>
                <a:ea typeface="Calibri"/>
                <a:cs typeface="Calibri"/>
              </a:rPr>
              <a:t> van </a:t>
            </a:r>
            <a:r>
              <a:rPr lang="en-US" b="0" err="1">
                <a:latin typeface="Calibri"/>
                <a:ea typeface="Calibri"/>
                <a:cs typeface="Calibri"/>
              </a:rPr>
              <a:t>deze</a:t>
            </a:r>
            <a:r>
              <a:rPr lang="en-US" b="0">
                <a:latin typeface="Calibri"/>
                <a:ea typeface="Calibri"/>
                <a:cs typeface="Calibri"/>
              </a:rPr>
              <a:t> </a:t>
            </a:r>
            <a:r>
              <a:rPr lang="en-US" b="0" err="1">
                <a:latin typeface="Calibri"/>
                <a:ea typeface="Calibri"/>
                <a:cs typeface="Calibri"/>
              </a:rPr>
              <a:t>lesactiviteiten</a:t>
            </a:r>
            <a:r>
              <a:rPr lang="en-US" b="0">
                <a:latin typeface="Calibri"/>
                <a:ea typeface="Calibri"/>
                <a:cs typeface="Calibri"/>
              </a:rPr>
              <a:t> al </a:t>
            </a:r>
            <a:r>
              <a:rPr lang="en-US" b="0" err="1">
                <a:latin typeface="Calibri"/>
                <a:ea typeface="Calibri"/>
                <a:cs typeface="Calibri"/>
              </a:rPr>
              <a:t>een</a:t>
            </a:r>
            <a:r>
              <a:rPr lang="en-US" b="0">
                <a:latin typeface="Calibri"/>
                <a:ea typeface="Calibri"/>
                <a:cs typeface="Calibri"/>
              </a:rPr>
              <a:t> </a:t>
            </a:r>
            <a:r>
              <a:rPr lang="en-US" b="0" err="1">
                <a:latin typeface="Calibri"/>
                <a:ea typeface="Calibri"/>
                <a:cs typeface="Calibri"/>
              </a:rPr>
              <a:t>beeld</a:t>
            </a:r>
            <a:r>
              <a:rPr lang="en-US" b="0">
                <a:latin typeface="Calibri"/>
                <a:ea typeface="Calibri"/>
                <a:cs typeface="Calibri"/>
              </a:rPr>
              <a:t> </a:t>
            </a:r>
            <a:r>
              <a:rPr lang="en-US" b="0" err="1">
                <a:latin typeface="Calibri"/>
                <a:ea typeface="Calibri"/>
                <a:cs typeface="Calibri"/>
              </a:rPr>
              <a:t>hebben</a:t>
            </a:r>
            <a:r>
              <a:rPr lang="en-US" b="0">
                <a:latin typeface="Calibri"/>
                <a:ea typeface="Calibri"/>
                <a:cs typeface="Calibri"/>
              </a:rPr>
              <a:t> van </a:t>
            </a:r>
            <a:r>
              <a:rPr lang="en-US" b="0" err="1">
                <a:latin typeface="Calibri"/>
                <a:ea typeface="Calibri"/>
                <a:cs typeface="Calibri"/>
              </a:rPr>
              <a:t>beroepen</a:t>
            </a:r>
            <a:r>
              <a:rPr lang="en-US" b="0">
                <a:latin typeface="Calibri"/>
                <a:ea typeface="Calibri"/>
                <a:cs typeface="Calibri"/>
              </a:rPr>
              <a:t> die ze </a:t>
            </a:r>
            <a:r>
              <a:rPr lang="en-US" b="0" err="1">
                <a:latin typeface="Calibri"/>
                <a:ea typeface="Calibri"/>
                <a:cs typeface="Calibri"/>
              </a:rPr>
              <a:t>leuk</a:t>
            </a:r>
            <a:r>
              <a:rPr lang="en-US" b="0">
                <a:latin typeface="Calibri"/>
                <a:ea typeface="Calibri"/>
                <a:cs typeface="Calibri"/>
              </a:rPr>
              <a:t> of </a:t>
            </a:r>
            <a:r>
              <a:rPr lang="en-US" b="0" err="1">
                <a:latin typeface="Calibri"/>
                <a:ea typeface="Calibri"/>
                <a:cs typeface="Calibri"/>
              </a:rPr>
              <a:t>interessant</a:t>
            </a:r>
            <a:r>
              <a:rPr lang="en-US" b="0">
                <a:latin typeface="Calibri"/>
                <a:ea typeface="Calibri"/>
                <a:cs typeface="Calibri"/>
              </a:rPr>
              <a:t> </a:t>
            </a:r>
            <a:r>
              <a:rPr lang="en-US" b="0" err="1">
                <a:latin typeface="Calibri"/>
                <a:ea typeface="Calibri"/>
                <a:cs typeface="Calibri"/>
              </a:rPr>
              <a:t>vinden</a:t>
            </a:r>
            <a:r>
              <a:rPr lang="en-US" b="0">
                <a:latin typeface="Calibri"/>
                <a:ea typeface="Calibri"/>
                <a:cs typeface="Calibri"/>
              </a:rPr>
              <a:t>. Dit </a:t>
            </a:r>
            <a:r>
              <a:rPr lang="en-US" b="0" err="1">
                <a:latin typeface="Calibri"/>
                <a:ea typeface="Calibri"/>
                <a:cs typeface="Calibri"/>
              </a:rPr>
              <a:t>kan</a:t>
            </a:r>
            <a:r>
              <a:rPr lang="en-US" b="0">
                <a:latin typeface="Calibri"/>
                <a:ea typeface="Calibri"/>
                <a:cs typeface="Calibri"/>
              </a:rPr>
              <a:t> door de LOB </a:t>
            </a:r>
            <a:r>
              <a:rPr lang="en-US" b="0" err="1">
                <a:latin typeface="Calibri"/>
                <a:ea typeface="Calibri"/>
                <a:cs typeface="Calibri"/>
              </a:rPr>
              <a:t>activiteiten</a:t>
            </a:r>
            <a:r>
              <a:rPr lang="en-US" b="0">
                <a:latin typeface="Calibri"/>
                <a:ea typeface="Calibri"/>
                <a:cs typeface="Calibri"/>
              </a:rPr>
              <a:t> die ze al </a:t>
            </a:r>
            <a:r>
              <a:rPr lang="en-US" b="0" err="1">
                <a:latin typeface="Calibri"/>
                <a:ea typeface="Calibri"/>
                <a:cs typeface="Calibri"/>
              </a:rPr>
              <a:t>gedaan</a:t>
            </a:r>
            <a:r>
              <a:rPr lang="en-US" b="0">
                <a:latin typeface="Calibri"/>
                <a:ea typeface="Calibri"/>
                <a:cs typeface="Calibri"/>
              </a:rPr>
              <a:t> </a:t>
            </a:r>
            <a:r>
              <a:rPr lang="en-US" b="0" err="1">
                <a:latin typeface="Calibri"/>
                <a:ea typeface="Calibri"/>
                <a:cs typeface="Calibri"/>
              </a:rPr>
              <a:t>hebben</a:t>
            </a:r>
            <a:r>
              <a:rPr lang="en-US" b="0">
                <a:latin typeface="Calibri"/>
                <a:ea typeface="Calibri"/>
                <a:cs typeface="Calibri"/>
              </a:rPr>
              <a:t>. Je </a:t>
            </a:r>
            <a:r>
              <a:rPr lang="en-US" b="0" err="1">
                <a:latin typeface="Calibri"/>
                <a:ea typeface="Calibri"/>
                <a:cs typeface="Calibri"/>
              </a:rPr>
              <a:t>kan</a:t>
            </a:r>
            <a:r>
              <a:rPr lang="en-US" b="0">
                <a:latin typeface="Calibri"/>
                <a:ea typeface="Calibri"/>
                <a:cs typeface="Calibri"/>
              </a:rPr>
              <a:t> er </a:t>
            </a:r>
            <a:r>
              <a:rPr lang="en-US" b="0" err="1">
                <a:latin typeface="Calibri"/>
                <a:ea typeface="Calibri"/>
                <a:cs typeface="Calibri"/>
              </a:rPr>
              <a:t>ook</a:t>
            </a:r>
            <a:r>
              <a:rPr lang="en-US" b="0">
                <a:latin typeface="Calibri"/>
                <a:ea typeface="Calibri"/>
                <a:cs typeface="Calibri"/>
              </a:rPr>
              <a:t> </a:t>
            </a:r>
            <a:r>
              <a:rPr lang="en-US" b="0" err="1">
                <a:latin typeface="Calibri"/>
                <a:ea typeface="Calibri"/>
                <a:cs typeface="Calibri"/>
              </a:rPr>
              <a:t>voor</a:t>
            </a:r>
            <a:r>
              <a:rPr lang="en-US" b="0">
                <a:latin typeface="Calibri"/>
                <a:ea typeface="Calibri"/>
                <a:cs typeface="Calibri"/>
              </a:rPr>
              <a:t> </a:t>
            </a:r>
            <a:r>
              <a:rPr lang="en-US" b="0" err="1">
                <a:latin typeface="Calibri"/>
                <a:ea typeface="Calibri"/>
                <a:cs typeface="Calibri"/>
              </a:rPr>
              <a:t>kiezen</a:t>
            </a:r>
            <a:r>
              <a:rPr lang="en-US" b="0">
                <a:latin typeface="Calibri"/>
                <a:ea typeface="Calibri"/>
                <a:cs typeface="Calibri"/>
              </a:rPr>
              <a:t> </a:t>
            </a:r>
            <a:r>
              <a:rPr lang="en-US" b="0" err="1">
                <a:latin typeface="Calibri"/>
                <a:ea typeface="Calibri"/>
                <a:cs typeface="Calibri"/>
              </a:rPr>
              <a:t>eerst</a:t>
            </a:r>
            <a:r>
              <a:rPr lang="en-US" b="0">
                <a:latin typeface="Calibri"/>
                <a:ea typeface="Calibri"/>
                <a:cs typeface="Calibri"/>
              </a:rPr>
              <a:t> de </a:t>
            </a:r>
            <a:r>
              <a:rPr lang="en-US" b="0" err="1">
                <a:latin typeface="Calibri"/>
                <a:ea typeface="Calibri"/>
                <a:cs typeface="Calibri"/>
              </a:rPr>
              <a:t>beroepentest</a:t>
            </a:r>
            <a:r>
              <a:rPr lang="en-US" b="0">
                <a:latin typeface="Calibri"/>
                <a:ea typeface="Calibri"/>
                <a:cs typeface="Calibri"/>
              </a:rPr>
              <a:t> (sheet 2) </a:t>
            </a:r>
            <a:r>
              <a:rPr lang="en-US" b="0" err="1">
                <a:latin typeface="Calibri"/>
                <a:ea typeface="Calibri"/>
                <a:cs typeface="Calibri"/>
              </a:rPr>
              <a:t>te</a:t>
            </a:r>
            <a:r>
              <a:rPr lang="en-US" b="0">
                <a:latin typeface="Calibri"/>
                <a:ea typeface="Calibri"/>
                <a:cs typeface="Calibri"/>
              </a:rPr>
              <a:t> </a:t>
            </a:r>
            <a:r>
              <a:rPr lang="en-US" b="0" err="1">
                <a:latin typeface="Calibri"/>
                <a:ea typeface="Calibri"/>
                <a:cs typeface="Calibri"/>
              </a:rPr>
              <a:t>doen</a:t>
            </a:r>
            <a:r>
              <a:rPr lang="en-US" b="0">
                <a:latin typeface="Calibri"/>
                <a:ea typeface="Calibri"/>
                <a:cs typeface="Calibri"/>
              </a:rPr>
              <a:t>.</a:t>
            </a:r>
          </a:p>
        </p:txBody>
      </p:sp>
      <p:sp>
        <p:nvSpPr>
          <p:cNvPr id="4" name="Slide Number Placeholder 3"/>
          <p:cNvSpPr>
            <a:spLocks noGrp="1"/>
          </p:cNvSpPr>
          <p:nvPr>
            <p:ph type="sldNum" sz="quarter" idx="5"/>
          </p:nvPr>
        </p:nvSpPr>
        <p:spPr/>
        <p:txBody>
          <a:bodyPr/>
          <a:lstStyle/>
          <a:p>
            <a:fld id="{DA854E0E-231C-4A49-B263-D125F8314FE3}" type="slidenum">
              <a:rPr lang="nl-NL" smtClean="0"/>
              <a:t>3</a:t>
            </a:fld>
            <a:endParaRPr lang="nl-NL"/>
          </a:p>
        </p:txBody>
      </p:sp>
    </p:spTree>
    <p:extLst>
      <p:ext uri="{BB962C8B-B14F-4D97-AF65-F5344CB8AC3E}">
        <p14:creationId xmlns:p14="http://schemas.microsoft.com/office/powerpoint/2010/main" val="426889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b="1" i="1"/>
              <a:t>Uitleg docent:</a:t>
            </a:r>
            <a:r>
              <a:rPr lang="nl-NL" i="1"/>
              <a:t> Het maken van een keuze voor een vervolgopleidingen doe je vaak niet alleen. Soms hebben jouw ouders, vrienden of andere mensen in jouw omgeving ook een mening over wat een goede keuze voor jou is of wat niet.  Jullie gaan in 2 lessen ontdekken wat voor jou belangrijk is bij het kiezen van een vervolgopleiding, wie jou daar bij kan helpen en hoe je met de mening van anderen om kan gaan.</a:t>
            </a:r>
            <a:endParaRPr lang="nl-NL"/>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4</a:t>
            </a:fld>
            <a:endParaRPr lang="nl-NL"/>
          </a:p>
        </p:txBody>
      </p:sp>
    </p:spTree>
    <p:extLst>
      <p:ext uri="{BB962C8B-B14F-4D97-AF65-F5344CB8AC3E}">
        <p14:creationId xmlns:p14="http://schemas.microsoft.com/office/powerpoint/2010/main" val="3400543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Uitleg voor docent: </a:t>
            </a:r>
            <a:r>
              <a:rPr lang="nl-NL" b="0"/>
              <a:t>Bespreek de moeilijke woorden die deze les aan de orde komen. Afhankelijk van het taalniveau van de klas kan de sheet aangevuld worden met meer moeilijke woorden.</a:t>
            </a:r>
            <a:endParaRPr lang="nl-NL" b="1"/>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5</a:t>
            </a:fld>
            <a:endParaRPr lang="nl-NL"/>
          </a:p>
        </p:txBody>
      </p:sp>
    </p:spTree>
    <p:extLst>
      <p:ext uri="{BB962C8B-B14F-4D97-AF65-F5344CB8AC3E}">
        <p14:creationId xmlns:p14="http://schemas.microsoft.com/office/powerpoint/2010/main" val="413305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van de docent:</a:t>
            </a:r>
            <a:r>
              <a:rPr lang="nl-NL" i="1"/>
              <a:t> Jullie krijgen nu allemaal een werkblad waar verschillende stellingen op staan. Hoe meer vakjes je inkleurt, hoe meer je vindt dat de uitspraak voor jou geld.  Bespreek jouw spinnenweb met die van je buurman. Zien ze er hetzelfde uit of zijn er verschillen? </a:t>
            </a:r>
          </a:p>
          <a:p>
            <a:endParaRPr lang="nl-NL" i="1"/>
          </a:p>
          <a:p>
            <a:r>
              <a:rPr lang="nl-NL" i="1"/>
              <a:t>Deel ‘werkblad 1: Hoe kies jij?’ uit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6</a:t>
            </a:fld>
            <a:endParaRPr lang="nl-NL"/>
          </a:p>
        </p:txBody>
      </p:sp>
    </p:spTree>
    <p:extLst>
      <p:ext uri="{BB962C8B-B14F-4D97-AF65-F5344CB8AC3E}">
        <p14:creationId xmlns:p14="http://schemas.microsoft.com/office/powerpoint/2010/main" val="293949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docent: </a:t>
            </a:r>
            <a:r>
              <a:rPr lang="nl-NL" i="1"/>
              <a:t>Het kiezen van een opleiding gaat voor iedereen anders. Sommige mensen vinden het heel erg belangrijk om iets te doen wat ze zelf leuk vinden. Dan kies je met je hart. Andere mensen kijken vooral naar andere dingen bij het maken van een keuze, bijvoorbeeld of er veel werk te vinden is met de opleiding of hoeveel je er mee verdient. Als dit soort dingen het belangrijkst voor je is dan kies je vooral met je hoofd. Ook zijn er mensen die het belangrijk vinden dat ze hun toekomstige beroep leuk vinden maar hebben ook uitgezocht of er bijvoorbeeld voldoende werk te vinden is. </a:t>
            </a:r>
          </a:p>
          <a:p>
            <a:r>
              <a:rPr lang="nl-NL" i="1"/>
              <a:t>Van deze manieren is niks goed of fout. Weet jij van jezelf wat jij het belangrijkst vindt?  Stel de vraag aan de klas wat ze het belangrijkst vind hart, hoofd? Of hoofd en hart?</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7</a:t>
            </a:fld>
            <a:endParaRPr lang="nl-NL"/>
          </a:p>
        </p:txBody>
      </p:sp>
    </p:spTree>
    <p:extLst>
      <p:ext uri="{BB962C8B-B14F-4D97-AF65-F5344CB8AC3E}">
        <p14:creationId xmlns:p14="http://schemas.microsoft.com/office/powerpoint/2010/main" val="867365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docent: </a:t>
            </a:r>
            <a:r>
              <a:rPr lang="nl-NL" b="0" i="1"/>
              <a:t>Jullie hebben net het spinnenweb </a:t>
            </a:r>
            <a:r>
              <a:rPr lang="nl-NL" i="1"/>
              <a:t>ingekleurd</a:t>
            </a:r>
            <a:r>
              <a:rPr lang="nl-NL" b="0" i="1"/>
              <a:t>. Als je naar het spinnenweb van jouw klasgenoten kijkt ziet dat er waarschijnlijk anders uit dan dat van jou. Iedereen praat met andere mensen over hun keuze voor een vervolgopleiding of beroep. Sommige mensen vinden de mening van hun familie belangrijk en andere mensen willen juist helemaal zelf een keuze maken zonder de mening van anderen. </a:t>
            </a:r>
          </a:p>
          <a:p>
            <a:r>
              <a:rPr lang="nl-NL" b="0" i="1"/>
              <a:t>Vraag aan de klas: wie uit jouw omgeving weet goed wat voor opleidingen of beroepen bij jou zouden passen?</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8</a:t>
            </a:fld>
            <a:endParaRPr lang="nl-NL"/>
          </a:p>
        </p:txBody>
      </p:sp>
    </p:spTree>
    <p:extLst>
      <p:ext uri="{BB962C8B-B14F-4D97-AF65-F5344CB8AC3E}">
        <p14:creationId xmlns:p14="http://schemas.microsoft.com/office/powerpoint/2010/main" val="3990310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i="1"/>
              <a:t>Uitleg docent: </a:t>
            </a:r>
            <a:r>
              <a:rPr lang="nl-NL" b="0" i="1"/>
              <a:t>Jullie gaan nu een filmpje kijken over </a:t>
            </a:r>
            <a:r>
              <a:rPr lang="nl-NL" b="0" i="1" err="1"/>
              <a:t>Ayoub</a:t>
            </a:r>
            <a:r>
              <a:rPr lang="nl-NL" b="0" i="1"/>
              <a:t>. </a:t>
            </a:r>
            <a:r>
              <a:rPr lang="nl-NL" b="0" i="1" err="1"/>
              <a:t>Ayoub</a:t>
            </a:r>
            <a:r>
              <a:rPr lang="nl-NL" b="0" i="1"/>
              <a:t> komt uit Amsterdam en wist op zijn 24</a:t>
            </a:r>
            <a:r>
              <a:rPr lang="nl-NL" b="0" i="1" baseline="30000"/>
              <a:t>e</a:t>
            </a:r>
            <a:r>
              <a:rPr lang="nl-NL" b="0" i="1"/>
              <a:t> al dat hij boer wilde worden? </a:t>
            </a:r>
            <a:r>
              <a:rPr lang="nl-NL" b="0" i="1" err="1"/>
              <a:t>Ayoub</a:t>
            </a:r>
            <a:r>
              <a:rPr lang="nl-NL" b="0" i="1"/>
              <a:t> is misschien we de enige Marokkaanse boer in Nederland.</a:t>
            </a:r>
          </a:p>
          <a:p>
            <a:r>
              <a:rPr lang="nl-NL" b="0" i="1"/>
              <a:t>https://www.youtube.com/watch?v=0woAmLc8yq8</a:t>
            </a:r>
          </a:p>
          <a:p>
            <a:endParaRPr lang="nl-NL" b="0" i="1"/>
          </a:p>
          <a:p>
            <a:r>
              <a:rPr lang="nl-NL" b="1" i="1"/>
              <a:t>Vraag aan de klas na het filmpje:</a:t>
            </a:r>
            <a:r>
              <a:rPr lang="nl-NL" b="0" i="1"/>
              <a:t>  Hoe reageerde de omgeving van </a:t>
            </a:r>
            <a:r>
              <a:rPr lang="nl-NL" b="0" i="1" err="1"/>
              <a:t>Ayoub</a:t>
            </a:r>
            <a:r>
              <a:rPr lang="nl-NL" b="0" i="1"/>
              <a:t>? </a:t>
            </a:r>
          </a:p>
        </p:txBody>
      </p:sp>
      <p:sp>
        <p:nvSpPr>
          <p:cNvPr id="4" name="Tijdelijke aanduiding voor dianummer 3"/>
          <p:cNvSpPr>
            <a:spLocks noGrp="1"/>
          </p:cNvSpPr>
          <p:nvPr>
            <p:ph type="sldNum" sz="quarter" idx="5"/>
          </p:nvPr>
        </p:nvSpPr>
        <p:spPr/>
        <p:txBody>
          <a:bodyPr/>
          <a:lstStyle/>
          <a:p>
            <a:fld id="{DA854E0E-231C-4A49-B263-D125F8314FE3}" type="slidenum">
              <a:rPr lang="nl-NL" smtClean="0"/>
              <a:t>9</a:t>
            </a:fld>
            <a:endParaRPr lang="nl-NL"/>
          </a:p>
        </p:txBody>
      </p:sp>
    </p:spTree>
    <p:extLst>
      <p:ext uri="{BB962C8B-B14F-4D97-AF65-F5344CB8AC3E}">
        <p14:creationId xmlns:p14="http://schemas.microsoft.com/office/powerpoint/2010/main" val="1654571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12/5/2025</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35708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12/5/2025</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42289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12/5/2025</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4275498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12/5/2025</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084484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12/5/2025</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394718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12/5/2025</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181151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12/5/2025</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379589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12/5/2025</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874705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12/5/2025</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864676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12/5/2025</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6613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12/5/2025</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‹nr.›</a:t>
            </a:fld>
            <a:endParaRPr lang="en-US"/>
          </a:p>
        </p:txBody>
      </p:sp>
    </p:spTree>
    <p:extLst>
      <p:ext uri="{BB962C8B-B14F-4D97-AF65-F5344CB8AC3E}">
        <p14:creationId xmlns:p14="http://schemas.microsoft.com/office/powerpoint/2010/main" val="263084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12/5/2025</a:t>
            </a:fld>
            <a:endParaRPr lang="en-US"/>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‹nr.›</a:t>
            </a:fld>
            <a:endParaRPr lang="en-US"/>
          </a:p>
        </p:txBody>
      </p:sp>
    </p:spTree>
    <p:extLst>
      <p:ext uri="{BB962C8B-B14F-4D97-AF65-F5344CB8AC3E}">
        <p14:creationId xmlns:p14="http://schemas.microsoft.com/office/powerpoint/2010/main" val="2810342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Ww9lIEKgKu4?feature=oembed" TargetMode="External"/><Relationship Id="rId5" Type="http://schemas.openxmlformats.org/officeDocument/2006/relationships/image" Target="../media/image19.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Kc5AQyG6wgw?start=7&amp;feature=oembed" TargetMode="External"/><Relationship Id="rId5" Type="http://schemas.openxmlformats.org/officeDocument/2006/relationships/image" Target="../media/image22.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0woAmLc8yq8?feature=oembed" TargetMode="External"/><Relationship Id="rId6" Type="http://schemas.openxmlformats.org/officeDocument/2006/relationships/image" Target="../media/image14.jpeg"/><Relationship Id="rId5" Type="http://schemas.openxmlformats.org/officeDocument/2006/relationships/image" Target="../media/image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192AB1A-1D37-AE7D-5E8F-B1D5F36C8A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51B7C6B-C490-FE63-7AC6-3FA911E156C1}"/>
              </a:ext>
            </a:extLst>
          </p:cNvPr>
          <p:cNvSpPr>
            <a:spLocks noGrp="1"/>
          </p:cNvSpPr>
          <p:nvPr>
            <p:ph type="title"/>
          </p:nvPr>
        </p:nvSpPr>
        <p:spPr>
          <a:xfrm>
            <a:off x="609600" y="620"/>
            <a:ext cx="10972800" cy="1325563"/>
          </a:xfrm>
        </p:spPr>
        <p:txBody>
          <a:bodyPr>
            <a:normAutofit/>
          </a:bodyPr>
          <a:lstStyle/>
          <a:p>
            <a:r>
              <a:rPr lang="nl-NL" sz="3200" b="1">
                <a:latin typeface="Avenir Next LT Pro"/>
              </a:rPr>
              <a:t>Tips voor de docent bij het uitvoeren van deze les:</a:t>
            </a:r>
          </a:p>
        </p:txBody>
      </p:sp>
      <p:sp>
        <p:nvSpPr>
          <p:cNvPr id="3" name="Tijdelijke aanduiding voor inhoud 2">
            <a:extLst>
              <a:ext uri="{FF2B5EF4-FFF2-40B4-BE49-F238E27FC236}">
                <a16:creationId xmlns:a16="http://schemas.microsoft.com/office/drawing/2014/main" id="{5E30E1FD-A4DE-0FB5-B364-EB4DC89D9C40}"/>
              </a:ext>
            </a:extLst>
          </p:cNvPr>
          <p:cNvSpPr>
            <a:spLocks noGrp="1"/>
          </p:cNvSpPr>
          <p:nvPr>
            <p:ph idx="1"/>
          </p:nvPr>
        </p:nvSpPr>
        <p:spPr>
          <a:xfrm>
            <a:off x="128789" y="1719157"/>
            <a:ext cx="12192000" cy="4756938"/>
          </a:xfrm>
        </p:spPr>
        <p:txBody>
          <a:bodyPr vert="horz" lIns="91440" tIns="45720" rIns="91440" bIns="45720" rtlCol="0" anchor="t">
            <a:normAutofit/>
          </a:bodyPr>
          <a:lstStyle/>
          <a:p>
            <a:pPr marL="342900" indent="-342900">
              <a:buFont typeface="Arial" panose="020B0604020202020204" pitchFamily="34" charset="0"/>
              <a:buChar char="•"/>
            </a:pPr>
            <a:r>
              <a:rPr lang="nl-NL" sz="2400"/>
              <a:t>Lees de </a:t>
            </a:r>
            <a:r>
              <a:rPr lang="nl-NL" sz="2400" b="1"/>
              <a:t>notities</a:t>
            </a:r>
            <a:r>
              <a:rPr lang="nl-NL" sz="2400"/>
              <a:t> onder de sheets voor uitleg en suggesties.</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r>
              <a:rPr lang="nl-NL" sz="2400"/>
              <a:t>Voordat de klas met de inhoud van de les aan de slag gaat is er een sheet met </a:t>
            </a:r>
            <a:r>
              <a:rPr lang="nl-NL" sz="2400" b="1"/>
              <a:t>moeilijke woorden</a:t>
            </a:r>
            <a:r>
              <a:rPr lang="nl-NL" sz="2400"/>
              <a:t>. Vul deze woordenlijst aan, passend bij het niveau van de klas. </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r>
              <a:rPr lang="nl-NL" sz="2400"/>
              <a:t>In sommige opdrachten wordt gesproken over </a:t>
            </a:r>
            <a:r>
              <a:rPr lang="nl-NL" sz="2400" b="1"/>
              <a:t>ouders/ verzorgers</a:t>
            </a:r>
            <a:r>
              <a:rPr lang="nl-NL" sz="2400"/>
              <a:t>. Voor </a:t>
            </a:r>
            <a:r>
              <a:rPr lang="nl-NL" sz="2400" b="1"/>
              <a:t>AMV-</a:t>
            </a:r>
            <a:r>
              <a:rPr lang="nl-NL" sz="2400" b="1" err="1"/>
              <a:t>ers</a:t>
            </a:r>
            <a:r>
              <a:rPr lang="nl-NL" sz="2400"/>
              <a:t> is deze benaming vaak niet passend en confronterend. In dat geval kan je ouders/ verzorgers vervangen door bijvoorbeeld </a:t>
            </a:r>
            <a:r>
              <a:rPr lang="nl-NL" sz="2400" b="1"/>
              <a:t>'goede bekende’</a:t>
            </a:r>
            <a:r>
              <a:rPr lang="nl-NL" sz="2400"/>
              <a:t>.</a:t>
            </a:r>
            <a:r>
              <a:rPr lang="nl-NL" sz="2400" b="1"/>
              <a:t> </a:t>
            </a:r>
            <a:endParaRPr lang="nl-NL"/>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a:p>
            <a:pPr marL="342900" indent="-342900">
              <a:buFont typeface="Arial" panose="020B0604020202020204" pitchFamily="34" charset="0"/>
              <a:buChar char="•"/>
            </a:pPr>
            <a:endParaRPr lang="nl-NL"/>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D82CB673-6B6E-3DB7-DD91-5204B92578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75708"/>
            <a:ext cx="1473427" cy="1049016"/>
          </a:xfrm>
          <a:prstGeom prst="rect">
            <a:avLst/>
          </a:prstGeom>
        </p:spPr>
      </p:pic>
    </p:spTree>
    <p:extLst>
      <p:ext uri="{BB962C8B-B14F-4D97-AF65-F5344CB8AC3E}">
        <p14:creationId xmlns:p14="http://schemas.microsoft.com/office/powerpoint/2010/main" val="3654059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433074" y="552782"/>
            <a:ext cx="5149326" cy="1643663"/>
          </a:xfrm>
        </p:spPr>
        <p:txBody>
          <a:bodyPr>
            <a:normAutofit/>
          </a:bodyPr>
          <a:lstStyle/>
          <a:p>
            <a:r>
              <a:rPr lang="nl-NL">
                <a:latin typeface="+mn-lt"/>
              </a:rPr>
              <a:t>Wat vind jij?</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 b="10295"/>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9437" y="2764720"/>
            <a:ext cx="5816600" cy="3108354"/>
          </a:xfrm>
        </p:spPr>
        <p:txBody>
          <a:bodyPr>
            <a:normAutofit/>
          </a:bodyPr>
          <a:lstStyle/>
          <a:p>
            <a:pPr marL="342900" indent="-342900">
              <a:buFont typeface="Arial" panose="020B0604020202020204" pitchFamily="34" charset="0"/>
              <a:buChar char="•"/>
            </a:pPr>
            <a:endParaRPr lang="nl-NL"/>
          </a:p>
          <a:p>
            <a:r>
              <a:rPr lang="nl-NL" sz="2400"/>
              <a:t>Er zijn beroepen die meer geschikt zijn voor jongens en er zijn beroepen die echt voor meisjes zijn.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062561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614069"/>
          </a:xfrm>
        </p:spPr>
        <p:txBody>
          <a:bodyPr>
            <a:normAutofit/>
          </a:bodyPr>
          <a:lstStyle/>
          <a:p>
            <a:r>
              <a:rPr lang="nl-NL">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91995"/>
            <a:ext cx="5355276" cy="3174788"/>
          </a:xfrm>
        </p:spPr>
        <p:txBody>
          <a:bodyPr anchor="t">
            <a:normAutofit/>
          </a:bodyPr>
          <a:lstStyle/>
          <a:p>
            <a:pPr marL="342900" indent="-342900">
              <a:buFont typeface="Arial" panose="020B0604020202020204" pitchFamily="34" charset="0"/>
              <a:buChar char="•"/>
            </a:pPr>
            <a:endParaRPr lang="nl-NL"/>
          </a:p>
          <a:p>
            <a:r>
              <a:rPr lang="nl-NL" sz="2400"/>
              <a:t>Als ik een beroep zou willen doen dat een ‘jongens/ meisjes beroep’ is dan zou ik dat toch kiezen.</a:t>
            </a:r>
          </a:p>
        </p:txBody>
      </p:sp>
      <p:pic>
        <p:nvPicPr>
          <p:cNvPr id="1026" name="Picture 2" descr="Jonge kinderen jongens en meisjes van verschillende beroepen | Premium  Vector">
            <a:extLst>
              <a:ext uri="{FF2B5EF4-FFF2-40B4-BE49-F238E27FC236}">
                <a16:creationId xmlns:a16="http://schemas.microsoft.com/office/drawing/2014/main" id="{C1BC9A73-08B4-C768-3313-BDFDA1D94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768" b="3"/>
          <a:stretch/>
        </p:blipFill>
        <p:spPr bwMode="auto">
          <a:xfrm>
            <a:off x="6408746" y="341196"/>
            <a:ext cx="5783254" cy="5827839"/>
          </a:xfrm>
          <a:custGeom>
            <a:avLst/>
            <a:gdLst/>
            <a:ahLst/>
            <a:cxnLst/>
            <a:rect l="l" t="t" r="r" b="b"/>
            <a:pathLst>
              <a:path w="5783254" h="5827839">
                <a:moveTo>
                  <a:pt x="4737899" y="4735529"/>
                </a:moveTo>
                <a:cubicBezTo>
                  <a:pt x="5039532" y="4735529"/>
                  <a:pt x="5284054" y="4980051"/>
                  <a:pt x="5284054" y="5281684"/>
                </a:cubicBezTo>
                <a:cubicBezTo>
                  <a:pt x="5284054" y="5583317"/>
                  <a:pt x="5039532" y="5827839"/>
                  <a:pt x="4737899" y="5827839"/>
                </a:cubicBezTo>
                <a:cubicBezTo>
                  <a:pt x="4436266" y="5827839"/>
                  <a:pt x="4191744" y="5583317"/>
                  <a:pt x="4191744" y="5281684"/>
                </a:cubicBezTo>
                <a:cubicBezTo>
                  <a:pt x="4191744" y="4980051"/>
                  <a:pt x="4436266" y="4735529"/>
                  <a:pt x="4737899" y="4735529"/>
                </a:cubicBezTo>
                <a:close/>
                <a:moveTo>
                  <a:pt x="926278" y="4451445"/>
                </a:moveTo>
                <a:cubicBezTo>
                  <a:pt x="1155542" y="4451445"/>
                  <a:pt x="1341398" y="4637301"/>
                  <a:pt x="1341398" y="4866565"/>
                </a:cubicBezTo>
                <a:cubicBezTo>
                  <a:pt x="1341398" y="5095829"/>
                  <a:pt x="1155542" y="5281685"/>
                  <a:pt x="926278" y="5281685"/>
                </a:cubicBezTo>
                <a:cubicBezTo>
                  <a:pt x="697014" y="5281685"/>
                  <a:pt x="511158" y="5095829"/>
                  <a:pt x="511158" y="4866565"/>
                </a:cubicBezTo>
                <a:cubicBezTo>
                  <a:pt x="511158" y="4637301"/>
                  <a:pt x="697014" y="4451445"/>
                  <a:pt x="926278" y="4451445"/>
                </a:cubicBezTo>
                <a:close/>
                <a:moveTo>
                  <a:pt x="1681949" y="4088725"/>
                </a:moveTo>
                <a:cubicBezTo>
                  <a:pt x="1834038" y="4088725"/>
                  <a:pt x="1957331" y="4212018"/>
                  <a:pt x="1957331" y="4364107"/>
                </a:cubicBezTo>
                <a:cubicBezTo>
                  <a:pt x="1957331" y="4516196"/>
                  <a:pt x="1834038" y="4639489"/>
                  <a:pt x="1681949" y="4639489"/>
                </a:cubicBezTo>
                <a:cubicBezTo>
                  <a:pt x="1529860" y="4639489"/>
                  <a:pt x="1406567" y="4516196"/>
                  <a:pt x="1406567" y="4364107"/>
                </a:cubicBezTo>
                <a:cubicBezTo>
                  <a:pt x="1406567" y="4212018"/>
                  <a:pt x="1529860" y="4088725"/>
                  <a:pt x="1681949" y="4088725"/>
                </a:cubicBezTo>
                <a:close/>
                <a:moveTo>
                  <a:pt x="1693411" y="509182"/>
                </a:moveTo>
                <a:cubicBezTo>
                  <a:pt x="1845500" y="509182"/>
                  <a:pt x="1968793" y="632475"/>
                  <a:pt x="1968793" y="784564"/>
                </a:cubicBezTo>
                <a:cubicBezTo>
                  <a:pt x="1968793" y="936653"/>
                  <a:pt x="1845500" y="1059946"/>
                  <a:pt x="1693411" y="1059946"/>
                </a:cubicBezTo>
                <a:cubicBezTo>
                  <a:pt x="1541322" y="1059946"/>
                  <a:pt x="1418029" y="936653"/>
                  <a:pt x="1418029" y="784564"/>
                </a:cubicBezTo>
                <a:cubicBezTo>
                  <a:pt x="1418029" y="632475"/>
                  <a:pt x="1541322" y="509182"/>
                  <a:pt x="1693411" y="509182"/>
                </a:cubicBezTo>
                <a:close/>
                <a:moveTo>
                  <a:pt x="3016437" y="478512"/>
                </a:moveTo>
                <a:cubicBezTo>
                  <a:pt x="3052905" y="476034"/>
                  <a:pt x="3089701" y="476075"/>
                  <a:pt x="3126794" y="478680"/>
                </a:cubicBezTo>
                <a:cubicBezTo>
                  <a:pt x="3225709" y="485628"/>
                  <a:pt x="3326735" y="510816"/>
                  <a:pt x="3429286" y="555125"/>
                </a:cubicBezTo>
                <a:cubicBezTo>
                  <a:pt x="3588377" y="623860"/>
                  <a:pt x="3726579" y="757508"/>
                  <a:pt x="3852460" y="883435"/>
                </a:cubicBezTo>
                <a:cubicBezTo>
                  <a:pt x="4189958" y="1221166"/>
                  <a:pt x="4581366" y="1207328"/>
                  <a:pt x="4939713" y="1000031"/>
                </a:cubicBezTo>
                <a:cubicBezTo>
                  <a:pt x="5194103" y="852348"/>
                  <a:pt x="5433141" y="675268"/>
                  <a:pt x="5697634" y="549718"/>
                </a:cubicBezTo>
                <a:lnTo>
                  <a:pt x="5783254" y="513561"/>
                </a:lnTo>
                <a:lnTo>
                  <a:pt x="5783254" y="4871711"/>
                </a:lnTo>
                <a:lnTo>
                  <a:pt x="5743328" y="4864473"/>
                </a:lnTo>
                <a:cubicBezTo>
                  <a:pt x="5605918" y="4834320"/>
                  <a:pt x="5469797" y="4789559"/>
                  <a:pt x="5333250" y="4737862"/>
                </a:cubicBezTo>
                <a:cubicBezTo>
                  <a:pt x="5018374" y="4618749"/>
                  <a:pt x="4676802" y="4500296"/>
                  <a:pt x="4354677" y="4623045"/>
                </a:cubicBezTo>
                <a:cubicBezTo>
                  <a:pt x="4093969" y="4722577"/>
                  <a:pt x="3874992" y="4932580"/>
                  <a:pt x="3639124" y="5095915"/>
                </a:cubicBezTo>
                <a:cubicBezTo>
                  <a:pt x="3490411" y="5199039"/>
                  <a:pt x="3351637" y="5318395"/>
                  <a:pt x="3196098" y="5409413"/>
                </a:cubicBezTo>
                <a:cubicBezTo>
                  <a:pt x="2798576" y="5642084"/>
                  <a:pt x="2315054" y="5309217"/>
                  <a:pt x="2216541" y="5005202"/>
                </a:cubicBezTo>
                <a:cubicBezTo>
                  <a:pt x="2172959" y="4870183"/>
                  <a:pt x="2182102" y="4711777"/>
                  <a:pt x="2195718" y="4566594"/>
                </a:cubicBezTo>
                <a:cubicBezTo>
                  <a:pt x="2235161" y="4141667"/>
                  <a:pt x="1842961" y="3903370"/>
                  <a:pt x="1509426" y="3909896"/>
                </a:cubicBezTo>
                <a:cubicBezTo>
                  <a:pt x="539234" y="3931048"/>
                  <a:pt x="29168" y="3302144"/>
                  <a:pt x="354" y="2455296"/>
                </a:cubicBezTo>
                <a:cubicBezTo>
                  <a:pt x="-4549" y="2310187"/>
                  <a:pt x="42804" y="2163767"/>
                  <a:pt x="65932" y="2017226"/>
                </a:cubicBezTo>
                <a:cubicBezTo>
                  <a:pt x="138904" y="1706535"/>
                  <a:pt x="262471" y="1430265"/>
                  <a:pt x="548743" y="1259879"/>
                </a:cubicBezTo>
                <a:cubicBezTo>
                  <a:pt x="731311" y="1151231"/>
                  <a:pt x="929316" y="1141485"/>
                  <a:pt x="1139870" y="1171590"/>
                </a:cubicBezTo>
                <a:cubicBezTo>
                  <a:pt x="1368879" y="1204173"/>
                  <a:pt x="1602397" y="1224911"/>
                  <a:pt x="1832320" y="1214571"/>
                </a:cubicBezTo>
                <a:cubicBezTo>
                  <a:pt x="2045424" y="1204861"/>
                  <a:pt x="2179434" y="1036538"/>
                  <a:pt x="2309408" y="884812"/>
                </a:cubicBezTo>
                <a:cubicBezTo>
                  <a:pt x="2521947" y="636609"/>
                  <a:pt x="2761159" y="495859"/>
                  <a:pt x="3016437" y="478512"/>
                </a:cubicBezTo>
                <a:close/>
                <a:moveTo>
                  <a:pt x="4470143" y="0"/>
                </a:moveTo>
                <a:cubicBezTo>
                  <a:pt x="4685857" y="0"/>
                  <a:pt x="4860728" y="174871"/>
                  <a:pt x="4860728" y="390585"/>
                </a:cubicBezTo>
                <a:cubicBezTo>
                  <a:pt x="4860728" y="606299"/>
                  <a:pt x="4685857" y="781170"/>
                  <a:pt x="4470143" y="781170"/>
                </a:cubicBezTo>
                <a:cubicBezTo>
                  <a:pt x="4254429" y="781170"/>
                  <a:pt x="4079558" y="606299"/>
                  <a:pt x="4079558" y="390585"/>
                </a:cubicBezTo>
                <a:cubicBezTo>
                  <a:pt x="4079558" y="174871"/>
                  <a:pt x="4254429" y="0"/>
                  <a:pt x="4470143"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24341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a:p>
          <a:p>
            <a:pPr algn="ctr"/>
            <a:r>
              <a:rPr lang="nl-NL" sz="2400"/>
              <a:t>Mijn vrienden respecteren mijn keuzes, wat het ook is.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2050" name="Picture 2" descr="Free Elementary Showing Respect Lesson | Everyday Speech">
            <a:extLst>
              <a:ext uri="{FF2B5EF4-FFF2-40B4-BE49-F238E27FC236}">
                <a16:creationId xmlns:a16="http://schemas.microsoft.com/office/drawing/2014/main" id="{2C9DB72A-3BC9-0BEB-899F-8826DC0F5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273" y="2529468"/>
            <a:ext cx="3871332" cy="3871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7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1380B7A-5B85-4642-8878-2089DEF2C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48D562A-EF99-44C6-AA29-9D3E42177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2299" y="-1"/>
            <a:ext cx="5726653" cy="6858000"/>
          </a:xfrm>
          <a:custGeom>
            <a:avLst/>
            <a:gdLst>
              <a:gd name="connsiteX0" fmla="*/ 615190 w 5726653"/>
              <a:gd name="connsiteY0" fmla="*/ 3536635 h 6858000"/>
              <a:gd name="connsiteX1" fmla="*/ 1124778 w 5726653"/>
              <a:gd name="connsiteY1" fmla="*/ 4046223 h 6858000"/>
              <a:gd name="connsiteX2" fmla="*/ 615190 w 5726653"/>
              <a:gd name="connsiteY2" fmla="*/ 4555811 h 6858000"/>
              <a:gd name="connsiteX3" fmla="*/ 105602 w 5726653"/>
              <a:gd name="connsiteY3" fmla="*/ 4046223 h 6858000"/>
              <a:gd name="connsiteX4" fmla="*/ 615190 w 5726653"/>
              <a:gd name="connsiteY4" fmla="*/ 3536635 h 6858000"/>
              <a:gd name="connsiteX5" fmla="*/ 1497780 w 5726653"/>
              <a:gd name="connsiteY5" fmla="*/ 0 h 6858000"/>
              <a:gd name="connsiteX6" fmla="*/ 5164844 w 5726653"/>
              <a:gd name="connsiteY6" fmla="*/ 0 h 6858000"/>
              <a:gd name="connsiteX7" fmla="*/ 5726653 w 5726653"/>
              <a:gd name="connsiteY7" fmla="*/ 0 h 6858000"/>
              <a:gd name="connsiteX8" fmla="*/ 5726653 w 5726653"/>
              <a:gd name="connsiteY8" fmla="*/ 6858000 h 6858000"/>
              <a:gd name="connsiteX9" fmla="*/ 311757 w 5726653"/>
              <a:gd name="connsiteY9" fmla="*/ 6858000 h 6858000"/>
              <a:gd name="connsiteX10" fmla="*/ 314130 w 5726653"/>
              <a:gd name="connsiteY10" fmla="*/ 6707670 h 6858000"/>
              <a:gd name="connsiteX11" fmla="*/ 599702 w 5726653"/>
              <a:gd name="connsiteY11" fmla="*/ 5670858 h 6858000"/>
              <a:gd name="connsiteX12" fmla="*/ 1211433 w 5726653"/>
              <a:gd name="connsiteY12" fmla="*/ 4641255 h 6858000"/>
              <a:gd name="connsiteX13" fmla="*/ 1053041 w 5726653"/>
              <a:gd name="connsiteY13" fmla="*/ 3164269 h 6858000"/>
              <a:gd name="connsiteX14" fmla="*/ 607048 w 5726653"/>
              <a:gd name="connsiteY14" fmla="*/ 2589405 h 6858000"/>
              <a:gd name="connsiteX15" fmla="*/ 1054915 w 5726653"/>
              <a:gd name="connsiteY15" fmla="*/ 1068099 h 6858000"/>
              <a:gd name="connsiteX16" fmla="*/ 1502877 w 5726653"/>
              <a:gd name="connsiteY16" fmla="*/ 419995 h 6858000"/>
              <a:gd name="connsiteX17" fmla="*/ 1505904 w 5726653"/>
              <a:gd name="connsiteY17" fmla="*/ 184996 h 6858000"/>
              <a:gd name="connsiteX18" fmla="*/ 14543 w 5726653"/>
              <a:gd name="connsiteY18" fmla="*/ 0 h 6858000"/>
              <a:gd name="connsiteX19" fmla="*/ 879351 w 5726653"/>
              <a:gd name="connsiteY19" fmla="*/ 0 h 6858000"/>
              <a:gd name="connsiteX20" fmla="*/ 892053 w 5726653"/>
              <a:gd name="connsiteY20" fmla="*/ 78052 h 6858000"/>
              <a:gd name="connsiteX21" fmla="*/ 561940 w 5726653"/>
              <a:gd name="connsiteY21" fmla="*/ 535443 h 6858000"/>
              <a:gd name="connsiteX22" fmla="*/ 15319 w 5726653"/>
              <a:gd name="connsiteY22" fmla="*/ 219852 h 6858000"/>
              <a:gd name="connsiteX23" fmla="*/ 4234 w 5726653"/>
              <a:gd name="connsiteY23" fmla="*/ 429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26653" h="6858000">
                <a:moveTo>
                  <a:pt x="615190" y="3536635"/>
                </a:moveTo>
                <a:cubicBezTo>
                  <a:pt x="896628" y="3536635"/>
                  <a:pt x="1124778" y="3764785"/>
                  <a:pt x="1124778" y="4046223"/>
                </a:cubicBezTo>
                <a:cubicBezTo>
                  <a:pt x="1124778" y="4327661"/>
                  <a:pt x="896628" y="4555811"/>
                  <a:pt x="615190" y="4555811"/>
                </a:cubicBezTo>
                <a:cubicBezTo>
                  <a:pt x="333752" y="4555811"/>
                  <a:pt x="105602" y="4327661"/>
                  <a:pt x="105602" y="4046223"/>
                </a:cubicBezTo>
                <a:cubicBezTo>
                  <a:pt x="105602" y="3764785"/>
                  <a:pt x="333752" y="3536635"/>
                  <a:pt x="615190" y="3536635"/>
                </a:cubicBezTo>
                <a:close/>
                <a:moveTo>
                  <a:pt x="1497780" y="0"/>
                </a:moveTo>
                <a:lnTo>
                  <a:pt x="5164844" y="0"/>
                </a:lnTo>
                <a:lnTo>
                  <a:pt x="5726653" y="0"/>
                </a:lnTo>
                <a:lnTo>
                  <a:pt x="5726653" y="6858000"/>
                </a:lnTo>
                <a:lnTo>
                  <a:pt x="311757" y="6858000"/>
                </a:lnTo>
                <a:lnTo>
                  <a:pt x="314130" y="6707670"/>
                </a:lnTo>
                <a:cubicBezTo>
                  <a:pt x="335132" y="6366409"/>
                  <a:pt x="433651" y="6019042"/>
                  <a:pt x="599702" y="5670858"/>
                </a:cubicBezTo>
                <a:cubicBezTo>
                  <a:pt x="770257" y="5311556"/>
                  <a:pt x="1010813" y="4986832"/>
                  <a:pt x="1211433" y="4641255"/>
                </a:cubicBezTo>
                <a:cubicBezTo>
                  <a:pt x="1493036" y="4154456"/>
                  <a:pt x="1511835" y="3622744"/>
                  <a:pt x="1053041" y="3164269"/>
                </a:cubicBezTo>
                <a:cubicBezTo>
                  <a:pt x="881977" y="2993264"/>
                  <a:pt x="700422" y="2805523"/>
                  <a:pt x="607048" y="2589405"/>
                </a:cubicBezTo>
                <a:cubicBezTo>
                  <a:pt x="366279" y="2032158"/>
                  <a:pt x="541125" y="1508061"/>
                  <a:pt x="1054915" y="1068099"/>
                </a:cubicBezTo>
                <a:cubicBezTo>
                  <a:pt x="1261027" y="891535"/>
                  <a:pt x="1489688" y="709488"/>
                  <a:pt x="1502877" y="419995"/>
                </a:cubicBezTo>
                <a:cubicBezTo>
                  <a:pt x="1506389" y="341910"/>
                  <a:pt x="1507262" y="263520"/>
                  <a:pt x="1505904" y="184996"/>
                </a:cubicBezTo>
                <a:close/>
                <a:moveTo>
                  <a:pt x="14543" y="0"/>
                </a:moveTo>
                <a:lnTo>
                  <a:pt x="879351" y="0"/>
                </a:lnTo>
                <a:lnTo>
                  <a:pt x="892053" y="78052"/>
                </a:lnTo>
                <a:cubicBezTo>
                  <a:pt x="904492" y="285271"/>
                  <a:pt x="770271" y="479621"/>
                  <a:pt x="561940" y="535443"/>
                </a:cubicBezTo>
                <a:cubicBezTo>
                  <a:pt x="323846" y="599240"/>
                  <a:pt x="79116" y="457945"/>
                  <a:pt x="15319" y="219852"/>
                </a:cubicBezTo>
                <a:cubicBezTo>
                  <a:pt x="-631" y="160329"/>
                  <a:pt x="-3762" y="100391"/>
                  <a:pt x="4234" y="429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17386"/>
            <a:ext cx="5369169" cy="1582784"/>
          </a:xfrm>
        </p:spPr>
        <p:txBody>
          <a:bodyPr>
            <a:normAutofit/>
          </a:bodyPr>
          <a:lstStyle/>
          <a:p>
            <a:r>
              <a:rPr lang="nl-NL">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8" y="2356598"/>
            <a:ext cx="5355276" cy="3790529"/>
          </a:xfrm>
        </p:spPr>
        <p:txBody>
          <a:bodyPr anchor="t">
            <a:normAutofit/>
          </a:bodyPr>
          <a:lstStyle/>
          <a:p>
            <a:pPr marL="342900" indent="-342900">
              <a:buFont typeface="Arial" panose="020B0604020202020204" pitchFamily="34" charset="0"/>
              <a:buChar char="•"/>
            </a:pPr>
            <a:endParaRPr lang="nl-NL"/>
          </a:p>
          <a:p>
            <a:r>
              <a:rPr lang="nl-NL" sz="2400"/>
              <a:t>Mijn ouders respecteren mijn keuzes, wat het ook is.</a:t>
            </a:r>
          </a:p>
        </p:txBody>
      </p:sp>
      <p:pic>
        <p:nvPicPr>
          <p:cNvPr id="7" name="Picture 2" descr="Free Elementary Showing Respect Lesson | Everyday Speech">
            <a:extLst>
              <a:ext uri="{FF2B5EF4-FFF2-40B4-BE49-F238E27FC236}">
                <a16:creationId xmlns:a16="http://schemas.microsoft.com/office/drawing/2014/main" id="{C38D470B-E471-F879-751C-112D9BBB35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5301" y="1430238"/>
            <a:ext cx="3956501" cy="3956501"/>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355720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4297329"/>
            <a:ext cx="5934075" cy="1922496"/>
          </a:xfrm>
        </p:spPr>
        <p:txBody>
          <a:bodyPr anchor="ctr">
            <a:normAutofit/>
          </a:bodyPr>
          <a:lstStyle/>
          <a:p>
            <a:r>
              <a:rPr lang="nl-NL">
                <a:latin typeface="+mn-lt"/>
              </a:rPr>
              <a:t>Wat vind jij?</a:t>
            </a:r>
          </a:p>
        </p:txBody>
      </p:sp>
      <p:pic>
        <p:nvPicPr>
          <p:cNvPr id="9" name="Afbeelding 8" descr="Afbeelding met hemel, persoon, buitenshuis, Achterverlichting&#10;&#10;Automatisch gegenereerde beschrijving">
            <a:extLst>
              <a:ext uri="{FF2B5EF4-FFF2-40B4-BE49-F238E27FC236}">
                <a16:creationId xmlns:a16="http://schemas.microsoft.com/office/drawing/2014/main" id="{503FC2B9-C6F5-B3BD-40DC-C62F05D5F634}"/>
              </a:ext>
            </a:extLst>
          </p:cNvPr>
          <p:cNvPicPr>
            <a:picLocks noChangeAspect="1"/>
          </p:cNvPicPr>
          <p:nvPr/>
        </p:nvPicPr>
        <p:blipFill>
          <a:blip r:embed="rId3">
            <a:extLst>
              <a:ext uri="{28A0092B-C50C-407E-A947-70E740481C1C}">
                <a14:useLocalDpi xmlns:a14="http://schemas.microsoft.com/office/drawing/2010/main" val="0"/>
              </a:ext>
            </a:extLst>
          </a:blip>
          <a:srcRect t="12618" b="7552"/>
          <a:stretch/>
        </p:blipFill>
        <p:spPr>
          <a:xfrm>
            <a:off x="20" y="1"/>
            <a:ext cx="12191980" cy="4160803"/>
          </a:xfrm>
          <a:custGeom>
            <a:avLst/>
            <a:gdLst/>
            <a:ahLst/>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p:spPr>
      </p:pic>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5892800" y="4297329"/>
            <a:ext cx="5689600" cy="1922496"/>
          </a:xfrm>
        </p:spPr>
        <p:txBody>
          <a:bodyPr anchor="ctr">
            <a:normAutofit/>
          </a:bodyPr>
          <a:lstStyle/>
          <a:p>
            <a:pPr marL="342900" indent="-342900">
              <a:buFont typeface="Arial" panose="020B0604020202020204" pitchFamily="34" charset="0"/>
              <a:buChar char="•"/>
            </a:pPr>
            <a:endParaRPr lang="nl-NL"/>
          </a:p>
          <a:p>
            <a:r>
              <a:rPr lang="nl-NL" sz="2400"/>
              <a:t>Ik vind het bij het kiezen van een opleiding/ beroep het belangrijkst dat ik het leuk vind.</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28686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552782"/>
            <a:ext cx="5369169" cy="1591902"/>
          </a:xfrm>
        </p:spPr>
        <p:txBody>
          <a:bodyPr>
            <a:normAutofit/>
          </a:bodyPr>
          <a:lstStyle/>
          <a:p>
            <a:r>
              <a:rPr lang="nl-NL">
                <a:latin typeface="+mn-lt"/>
              </a:rPr>
              <a:t>Wat vind jij?</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10197" y="2391995"/>
            <a:ext cx="5827551" cy="3174788"/>
          </a:xfrm>
        </p:spPr>
        <p:txBody>
          <a:bodyPr anchor="t">
            <a:normAutofit/>
          </a:bodyPr>
          <a:lstStyle/>
          <a:p>
            <a:pPr marL="342900" indent="-342900">
              <a:buFont typeface="Arial" panose="020B0604020202020204" pitchFamily="34" charset="0"/>
              <a:buChar char="•"/>
            </a:pPr>
            <a:endParaRPr lang="nl-NL"/>
          </a:p>
          <a:p>
            <a:r>
              <a:rPr lang="nl-NL" sz="2400"/>
              <a:t>Ik vind het belangrijk dat ik een opleiding/ beroep kies waarmee ik veel geld kan verdienen.</a:t>
            </a:r>
          </a:p>
        </p:txBody>
      </p:sp>
      <p:pic>
        <p:nvPicPr>
          <p:cNvPr id="8" name="Afbeelding 7" descr="Afbeelding met grond, vloer, items, houten&#10;&#10;Automatisch gegenereerde beschrijving">
            <a:extLst>
              <a:ext uri="{FF2B5EF4-FFF2-40B4-BE49-F238E27FC236}">
                <a16:creationId xmlns:a16="http://schemas.microsoft.com/office/drawing/2014/main" id="{D9BDE168-1458-46CA-B005-B97F4B133E89}"/>
              </a:ext>
            </a:extLst>
          </p:cNvPr>
          <p:cNvPicPr>
            <a:picLocks noChangeAspect="1"/>
          </p:cNvPicPr>
          <p:nvPr/>
        </p:nvPicPr>
        <p:blipFill>
          <a:blip r:embed="rId3">
            <a:extLst>
              <a:ext uri="{28A0092B-C50C-407E-A947-70E740481C1C}">
                <a14:useLocalDpi xmlns:a14="http://schemas.microsoft.com/office/drawing/2010/main" val="0"/>
              </a:ext>
            </a:extLst>
          </a:blip>
          <a:srcRect l="5428" r="16182" b="-2"/>
          <a:stretch/>
        </p:blipFill>
        <p:spPr>
          <a:xfrm>
            <a:off x="6364448" y="10"/>
            <a:ext cx="5827552" cy="6857990"/>
          </a:xfrm>
          <a:custGeom>
            <a:avLst/>
            <a:gdLst/>
            <a:ahLst/>
            <a:cxnLst/>
            <a:rect l="l" t="t" r="r" b="b"/>
            <a:pathLst>
              <a:path w="5827552" h="6858000">
                <a:moveTo>
                  <a:pt x="391440" y="4232571"/>
                </a:moveTo>
                <a:cubicBezTo>
                  <a:pt x="581049" y="4232571"/>
                  <a:pt x="734757" y="4386279"/>
                  <a:pt x="734757" y="4575888"/>
                </a:cubicBezTo>
                <a:cubicBezTo>
                  <a:pt x="734757" y="4765497"/>
                  <a:pt x="581049" y="4919205"/>
                  <a:pt x="391440" y="4919205"/>
                </a:cubicBezTo>
                <a:cubicBezTo>
                  <a:pt x="201831" y="4919205"/>
                  <a:pt x="48123" y="4765497"/>
                  <a:pt x="48123" y="4575888"/>
                </a:cubicBezTo>
                <a:cubicBezTo>
                  <a:pt x="48123" y="4386279"/>
                  <a:pt x="201831" y="4232571"/>
                  <a:pt x="391440" y="4232571"/>
                </a:cubicBezTo>
                <a:close/>
                <a:moveTo>
                  <a:pt x="247368" y="1806694"/>
                </a:moveTo>
                <a:cubicBezTo>
                  <a:pt x="383986" y="1806694"/>
                  <a:pt x="494736" y="1917444"/>
                  <a:pt x="494736" y="2054062"/>
                </a:cubicBezTo>
                <a:cubicBezTo>
                  <a:pt x="494736" y="2190680"/>
                  <a:pt x="383986" y="2301430"/>
                  <a:pt x="247368" y="2301430"/>
                </a:cubicBezTo>
                <a:cubicBezTo>
                  <a:pt x="110750" y="2301430"/>
                  <a:pt x="0" y="2190680"/>
                  <a:pt x="0" y="2054062"/>
                </a:cubicBezTo>
                <a:cubicBezTo>
                  <a:pt x="0" y="1917444"/>
                  <a:pt x="110750" y="1806694"/>
                  <a:pt x="247368" y="1806694"/>
                </a:cubicBezTo>
                <a:close/>
                <a:moveTo>
                  <a:pt x="247369" y="1294715"/>
                </a:moveTo>
                <a:cubicBezTo>
                  <a:pt x="326938" y="1294715"/>
                  <a:pt x="391441" y="1359218"/>
                  <a:pt x="391441" y="1438787"/>
                </a:cubicBezTo>
                <a:cubicBezTo>
                  <a:pt x="391441" y="1518356"/>
                  <a:pt x="326938" y="1582859"/>
                  <a:pt x="247369" y="1582859"/>
                </a:cubicBezTo>
                <a:cubicBezTo>
                  <a:pt x="167800" y="1582859"/>
                  <a:pt x="103297" y="1518356"/>
                  <a:pt x="103297" y="1438787"/>
                </a:cubicBezTo>
                <a:cubicBezTo>
                  <a:pt x="103297" y="1359218"/>
                  <a:pt x="167800" y="1294715"/>
                  <a:pt x="247369" y="1294715"/>
                </a:cubicBezTo>
                <a:close/>
                <a:moveTo>
                  <a:pt x="480671" y="0"/>
                </a:moveTo>
                <a:lnTo>
                  <a:pt x="5827552" y="0"/>
                </a:lnTo>
                <a:lnTo>
                  <a:pt x="5827552" y="6858000"/>
                </a:lnTo>
                <a:lnTo>
                  <a:pt x="5825818" y="6858000"/>
                </a:lnTo>
                <a:lnTo>
                  <a:pt x="236731" y="6858000"/>
                </a:lnTo>
                <a:lnTo>
                  <a:pt x="225831" y="6841105"/>
                </a:lnTo>
                <a:cubicBezTo>
                  <a:pt x="35993" y="6490332"/>
                  <a:pt x="58970" y="6027176"/>
                  <a:pt x="314550" y="5720066"/>
                </a:cubicBezTo>
                <a:cubicBezTo>
                  <a:pt x="1530043" y="4259025"/>
                  <a:pt x="615593" y="4079388"/>
                  <a:pt x="503588" y="3464278"/>
                </a:cubicBezTo>
                <a:cubicBezTo>
                  <a:pt x="330606" y="2514465"/>
                  <a:pt x="722867" y="2276432"/>
                  <a:pt x="675681" y="1809180"/>
                </a:cubicBezTo>
                <a:cubicBezTo>
                  <a:pt x="624359" y="1301070"/>
                  <a:pt x="219491" y="1102027"/>
                  <a:pt x="245003" y="646882"/>
                </a:cubicBezTo>
                <a:cubicBezTo>
                  <a:pt x="249830" y="424885"/>
                  <a:pt x="318025" y="228632"/>
                  <a:pt x="431196" y="64140"/>
                </a:cubicBezTo>
                <a:close/>
              </a:path>
            </a:pathLst>
          </a:custGeom>
        </p:spPr>
      </p:pic>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153998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12" name="Onlinemedia 11" title="LOWAN | Na de ISK #4 - De loopbaan van Aziz (korte versie)">
            <a:hlinkClick r:id="" action="ppaction://media"/>
            <a:extLst>
              <a:ext uri="{FF2B5EF4-FFF2-40B4-BE49-F238E27FC236}">
                <a16:creationId xmlns:a16="http://schemas.microsoft.com/office/drawing/2014/main" id="{098518DA-D6FA-5073-F4FD-544B0D599A62}"/>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9430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Welke tips geeft Aziz?</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76766" y="1839515"/>
            <a:ext cx="8935844" cy="1598126"/>
          </a:xfrm>
        </p:spPr>
        <p:txBody>
          <a:bodyPr>
            <a:normAutofit/>
          </a:bodyPr>
          <a:lstStyle/>
          <a:p>
            <a:pPr marL="342900" indent="-342900">
              <a:buFont typeface="Arial" panose="020B0604020202020204" pitchFamily="34" charset="0"/>
              <a:buChar char="•"/>
            </a:pPr>
            <a:r>
              <a:rPr lang="nl-NL" sz="2400"/>
              <a:t>Pak alle kansen aan! (bv bijbaan/ vrijwilligerswerk)!</a:t>
            </a:r>
          </a:p>
          <a:p>
            <a:pPr marL="342900" indent="-342900">
              <a:buFont typeface="Arial" panose="020B0604020202020204" pitchFamily="34" charset="0"/>
              <a:buChar char="•"/>
            </a:pPr>
            <a:r>
              <a:rPr lang="nl-NL" sz="2400"/>
              <a:t>Volg je hart en je passie!</a:t>
            </a: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9" name="Graphic 8" descr="Gloeilamp en tandwiel silhouet">
            <a:extLst>
              <a:ext uri="{FF2B5EF4-FFF2-40B4-BE49-F238E27FC236}">
                <a16:creationId xmlns:a16="http://schemas.microsoft.com/office/drawing/2014/main" id="{1257C836-4CA2-108A-3097-EBDA15C673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358" y="2882590"/>
            <a:ext cx="2403088" cy="2403088"/>
          </a:xfrm>
          <a:prstGeom prst="rect">
            <a:avLst/>
          </a:prstGeom>
        </p:spPr>
      </p:pic>
    </p:spTree>
    <p:extLst>
      <p:ext uri="{BB962C8B-B14F-4D97-AF65-F5344CB8AC3E}">
        <p14:creationId xmlns:p14="http://schemas.microsoft.com/office/powerpoint/2010/main" val="215616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6" name="Onlinemedia 5" title="Hoe kiest Miquel?">
            <a:hlinkClick r:id="" action="ppaction://media"/>
            <a:extLst>
              <a:ext uri="{FF2B5EF4-FFF2-40B4-BE49-F238E27FC236}">
                <a16:creationId xmlns:a16="http://schemas.microsoft.com/office/drawing/2014/main" id="{011303F6-BACF-338F-8963-DF0F79F35C4A}"/>
              </a:ext>
            </a:extLst>
          </p:cNvPr>
          <p:cNvPicPr>
            <a:picLocks noRot="1" noChangeAspect="1"/>
          </p:cNvPicPr>
          <p:nvPr>
            <a:videoFile r:link="rId1"/>
          </p:nvPr>
        </p:nvPicPr>
        <p:blipFill>
          <a:blip r:embed="rId5"/>
          <a:stretch>
            <a:fillRect/>
          </a:stretch>
        </p:blipFill>
        <p:spPr>
          <a:xfrm>
            <a:off x="22225" y="0"/>
            <a:ext cx="12147550" cy="6858000"/>
          </a:xfrm>
          <a:prstGeom prst="rect">
            <a:avLst/>
          </a:prstGeom>
        </p:spPr>
      </p:pic>
    </p:spTree>
    <p:extLst>
      <p:ext uri="{BB962C8B-B14F-4D97-AF65-F5344CB8AC3E}">
        <p14:creationId xmlns:p14="http://schemas.microsoft.com/office/powerpoint/2010/main" val="30704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Welke tips geeft Miquel?</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176766" y="1839515"/>
            <a:ext cx="8935844" cy="1598126"/>
          </a:xfrm>
        </p:spPr>
        <p:txBody>
          <a:bodyPr>
            <a:normAutofit/>
          </a:bodyPr>
          <a:lstStyle/>
          <a:p>
            <a:pPr marL="342900" indent="-342900">
              <a:buFont typeface="Arial" panose="020B0604020202020204" pitchFamily="34" charset="0"/>
              <a:buChar char="•"/>
            </a:pPr>
            <a:r>
              <a:rPr lang="nl-NL" sz="2400"/>
              <a:t>Luister niet naar de mening van anderen maar doe wat je zelf leuk vindt!</a:t>
            </a:r>
          </a:p>
          <a:p>
            <a:pPr marL="342900" indent="-342900">
              <a:buFont typeface="Arial" panose="020B0604020202020204" pitchFamily="34" charset="0"/>
              <a:buChar char="•"/>
            </a:pPr>
            <a:r>
              <a:rPr lang="nl-NL" sz="2400"/>
              <a:t>Maak een opleiding af en ga niet thuis zitten</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Graphic 6" descr="Gloeilamp en tandwiel silhouet">
            <a:extLst>
              <a:ext uri="{FF2B5EF4-FFF2-40B4-BE49-F238E27FC236}">
                <a16:creationId xmlns:a16="http://schemas.microsoft.com/office/drawing/2014/main" id="{997306E9-9979-4B32-BA45-34B785865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8358" y="2882590"/>
            <a:ext cx="2403088" cy="2403088"/>
          </a:xfrm>
          <a:prstGeom prst="rect">
            <a:avLst/>
          </a:prstGeom>
        </p:spPr>
      </p:pic>
    </p:spTree>
    <p:extLst>
      <p:ext uri="{BB962C8B-B14F-4D97-AF65-F5344CB8AC3E}">
        <p14:creationId xmlns:p14="http://schemas.microsoft.com/office/powerpoint/2010/main" val="337036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Beroepentest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sp>
        <p:nvSpPr>
          <p:cNvPr id="8" name="Tijdelijke aanduiding voor inhoud 2">
            <a:extLst>
              <a:ext uri="{FF2B5EF4-FFF2-40B4-BE49-F238E27FC236}">
                <a16:creationId xmlns:a16="http://schemas.microsoft.com/office/drawing/2014/main" id="{FC3CA698-36F2-5E77-5685-960BB4A44961}"/>
              </a:ext>
            </a:extLst>
          </p:cNvPr>
          <p:cNvSpPr txBox="1">
            <a:spLocks/>
          </p:cNvSpPr>
          <p:nvPr/>
        </p:nvSpPr>
        <p:spPr>
          <a:xfrm>
            <a:off x="4944084" y="4674692"/>
            <a:ext cx="6604482" cy="72147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a:p>
        </p:txBody>
      </p:sp>
      <p:pic>
        <p:nvPicPr>
          <p:cNvPr id="18" name="Afbeelding 17" descr="Afbeelding met tekst, schets, diagram, tekening&#10;&#10;Automatisch gegenereerde beschrijving">
            <a:extLst>
              <a:ext uri="{FF2B5EF4-FFF2-40B4-BE49-F238E27FC236}">
                <a16:creationId xmlns:a16="http://schemas.microsoft.com/office/drawing/2014/main" id="{63508EA5-60BC-1A93-9F2D-D50B1C199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1" y="1942346"/>
            <a:ext cx="4939733" cy="3888925"/>
          </a:xfrm>
          <a:prstGeom prst="rect">
            <a:avLst/>
          </a:prstGeom>
        </p:spPr>
      </p:pic>
      <p:sp>
        <p:nvSpPr>
          <p:cNvPr id="19" name="Tijdelijke aanduiding voor inhoud 2">
            <a:extLst>
              <a:ext uri="{FF2B5EF4-FFF2-40B4-BE49-F238E27FC236}">
                <a16:creationId xmlns:a16="http://schemas.microsoft.com/office/drawing/2014/main" id="{C4D1B407-4118-70AE-A318-9167A4F4A5B1}"/>
              </a:ext>
            </a:extLst>
          </p:cNvPr>
          <p:cNvSpPr txBox="1">
            <a:spLocks/>
          </p:cNvSpPr>
          <p:nvPr/>
        </p:nvSpPr>
        <p:spPr>
          <a:xfrm>
            <a:off x="4944084" y="763845"/>
            <a:ext cx="7722634" cy="1598126"/>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a:t>Kies voor het plaatje van het beroep dat je het meest aanspreekt</a:t>
            </a:r>
          </a:p>
          <a:p>
            <a:pPr marL="342900" indent="-342900">
              <a:buFont typeface="Arial" panose="020B0604020202020204" pitchFamily="34" charset="0"/>
              <a:buChar char="•"/>
            </a:pPr>
            <a:r>
              <a:rPr lang="nl-NL" sz="2400"/>
              <a:t>Ook als je het geen van beiden wil worden</a:t>
            </a:r>
          </a:p>
          <a:p>
            <a:pPr marL="342900" indent="-342900">
              <a:buFont typeface="Arial" panose="020B0604020202020204" pitchFamily="34" charset="0"/>
              <a:buChar char="•"/>
            </a:pPr>
            <a:r>
              <a:rPr lang="nl-NL" sz="2400"/>
              <a:t>Lees de uitslag</a:t>
            </a:r>
          </a:p>
          <a:p>
            <a:endParaRPr lang="nl-NL" sz="2400"/>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p:txBody>
      </p:sp>
      <p:sp>
        <p:nvSpPr>
          <p:cNvPr id="20" name="Tijdelijke aanduiding voor inhoud 2">
            <a:extLst>
              <a:ext uri="{FF2B5EF4-FFF2-40B4-BE49-F238E27FC236}">
                <a16:creationId xmlns:a16="http://schemas.microsoft.com/office/drawing/2014/main" id="{EE92733C-4AEE-EEFC-0072-DDC872145598}"/>
              </a:ext>
            </a:extLst>
          </p:cNvPr>
          <p:cNvSpPr txBox="1">
            <a:spLocks/>
          </p:cNvSpPr>
          <p:nvPr/>
        </p:nvSpPr>
        <p:spPr>
          <a:xfrm>
            <a:off x="4944084" y="3044897"/>
            <a:ext cx="7022419" cy="2205667"/>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a:t>Bespreek met je buurman/ buurvrouw:</a:t>
            </a:r>
          </a:p>
          <a:p>
            <a:pPr marL="342900" indent="-342900">
              <a:buFont typeface="Arial" panose="020B0604020202020204" pitchFamily="34" charset="0"/>
              <a:buChar char="•"/>
            </a:pPr>
            <a:r>
              <a:rPr lang="nl-NL" sz="2400"/>
              <a:t>Herken jij jezelf in de uitslag?</a:t>
            </a:r>
          </a:p>
          <a:p>
            <a:pPr marL="342900" indent="-342900">
              <a:buFont typeface="Arial" panose="020B0604020202020204" pitchFamily="34" charset="0"/>
              <a:buChar char="•"/>
            </a:pPr>
            <a:r>
              <a:rPr lang="nl-NL" sz="2400"/>
              <a:t>Waarom wel/ niet?</a:t>
            </a:r>
          </a:p>
          <a:p>
            <a:pPr marL="342900" indent="-342900">
              <a:buFont typeface="Arial" panose="020B0604020202020204" pitchFamily="34" charset="0"/>
              <a:buChar char="•"/>
            </a:pPr>
            <a:r>
              <a:rPr lang="nl-NL" sz="2400"/>
              <a:t>Vind jouw klasgenoot de uitslag bij jou passen? </a:t>
            </a:r>
          </a:p>
          <a:p>
            <a:pPr marL="342900" indent="-342900">
              <a:buFont typeface="Arial" panose="020B0604020202020204" pitchFamily="34" charset="0"/>
              <a:buChar char="•"/>
            </a:pPr>
            <a:r>
              <a:rPr lang="nl-NL" sz="2400"/>
              <a:t>Waarom wel/ niet?</a:t>
            </a:r>
          </a:p>
          <a:p>
            <a:endParaRPr lang="nl-NL" sz="2400"/>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p:txBody>
      </p:sp>
    </p:spTree>
    <p:extLst>
      <p:ext uri="{BB962C8B-B14F-4D97-AF65-F5344CB8AC3E}">
        <p14:creationId xmlns:p14="http://schemas.microsoft.com/office/powerpoint/2010/main" val="3151767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Opdracht</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677514" y="4597400"/>
            <a:ext cx="1854199" cy="1536700"/>
          </a:xfrm>
          <a:prstGeom prst="rect">
            <a:avLst/>
          </a:prstGeom>
        </p:spPr>
      </p:pic>
      <p:sp>
        <p:nvSpPr>
          <p:cNvPr id="7" name="Tijdelijke aanduiding voor inhoud 2">
            <a:extLst>
              <a:ext uri="{FF2B5EF4-FFF2-40B4-BE49-F238E27FC236}">
                <a16:creationId xmlns:a16="http://schemas.microsoft.com/office/drawing/2014/main" id="{A704244D-5C88-3B15-DE5C-3552A143B7CB}"/>
              </a:ext>
            </a:extLst>
          </p:cNvPr>
          <p:cNvSpPr txBox="1">
            <a:spLocks/>
          </p:cNvSpPr>
          <p:nvPr/>
        </p:nvSpPr>
        <p:spPr>
          <a:xfrm>
            <a:off x="176766" y="1839515"/>
            <a:ext cx="8935844" cy="159812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a:t>Welke nieuwe dingen heb je deze les gehoord?</a:t>
            </a:r>
          </a:p>
          <a:p>
            <a:pPr marL="342900" indent="-342900">
              <a:buFont typeface="Arial" panose="020B0604020202020204" pitchFamily="34" charset="0"/>
              <a:buChar char="•"/>
            </a:pPr>
            <a:r>
              <a:rPr lang="nl-NL" sz="2400"/>
              <a:t>Welke daarvan zijn voor jou het meest belangrijk?</a:t>
            </a:r>
          </a:p>
          <a:p>
            <a:pPr marL="342900" indent="-342900">
              <a:buFont typeface="Arial" panose="020B0604020202020204" pitchFamily="34" charset="0"/>
              <a:buChar char="•"/>
            </a:pPr>
            <a:r>
              <a:rPr lang="nl-NL" sz="2400"/>
              <a:t>Wat verbaast je?</a:t>
            </a:r>
          </a:p>
          <a:p>
            <a:pPr marL="342900" indent="-342900">
              <a:buFont typeface="Arial" panose="020B0604020202020204" pitchFamily="34" charset="0"/>
              <a:buChar char="•"/>
            </a:pPr>
            <a:r>
              <a:rPr lang="nl-NL" sz="2400"/>
              <a:t>Wat heb je geleerd over jouw keuze voor een vervolgopleiding?</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p:txBody>
      </p:sp>
    </p:spTree>
    <p:extLst>
      <p:ext uri="{BB962C8B-B14F-4D97-AF65-F5344CB8AC3E}">
        <p14:creationId xmlns:p14="http://schemas.microsoft.com/office/powerpoint/2010/main" val="835022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a:p>
          <a:p>
            <a:r>
              <a:rPr lang="nl-NL"/>
              <a:t>Stop het ingevulde werkblad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135337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4902313" y="0"/>
            <a:ext cx="6311787" cy="1325563"/>
          </a:xfrm>
        </p:spPr>
        <p:txBody>
          <a:bodyPr/>
          <a:lstStyle/>
          <a:p>
            <a:r>
              <a:rPr lang="nl-NL">
                <a:latin typeface="+mn-lt"/>
              </a:rPr>
              <a:t>Vervolg </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2171700" y="3754632"/>
            <a:ext cx="9042400" cy="4496819"/>
          </a:xfrm>
        </p:spPr>
        <p:txBody>
          <a:bodyPr>
            <a:normAutofit/>
          </a:bodyPr>
          <a:lstStyle/>
          <a:p>
            <a:r>
              <a:rPr lang="nl-NL" sz="2400">
                <a:effectLst/>
                <a:ea typeface="Quattrocento Sans" panose="020B0502050000020003" pitchFamily="34" charset="0"/>
                <a:cs typeface="Quattrocento Sans" panose="020B0502050000020003" pitchFamily="34" charset="0"/>
              </a:rPr>
              <a:t>In de volgende les gaan we allemaal een rollenspel doen. </a:t>
            </a:r>
          </a:p>
          <a:p>
            <a:r>
              <a:rPr lang="nl-NL" sz="2400">
                <a:ea typeface="Quattrocento Sans" panose="020B0502050000020003" pitchFamily="34" charset="0"/>
                <a:cs typeface="Quattrocento Sans" panose="020B0502050000020003" pitchFamily="34" charset="0"/>
              </a:rPr>
              <a:t>De verhaaltjes gaan </a:t>
            </a:r>
            <a:r>
              <a:rPr lang="nl-NL" sz="2400">
                <a:effectLst/>
                <a:ea typeface="Quattrocento Sans" panose="020B0502050000020003" pitchFamily="34" charset="0"/>
                <a:cs typeface="Quattrocento Sans" panose="020B0502050000020003" pitchFamily="34" charset="0"/>
              </a:rPr>
              <a:t>over het omgaan met verwachtingen van ouders of van vrienden. </a:t>
            </a:r>
            <a:endParaRPr lang="nl-NL" sz="240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Picture 2" descr="Theater podium achtergrond | Premium Vector">
            <a:extLst>
              <a:ext uri="{FF2B5EF4-FFF2-40B4-BE49-F238E27FC236}">
                <a16:creationId xmlns:a16="http://schemas.microsoft.com/office/drawing/2014/main" id="{E737CD54-C9FF-63DE-ACF4-137A85629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903" r="-2" b="4392"/>
          <a:stretch/>
        </p:blipFill>
        <p:spPr bwMode="auto">
          <a:xfrm>
            <a:off x="0" y="0"/>
            <a:ext cx="4026313" cy="361173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301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a:latin typeface="+mn-lt"/>
                <a:cs typeface="Arial" panose="020B0604020202020204" pitchFamily="34" charset="0"/>
              </a:rPr>
              <a:t>Omgaan met verwachtingen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6546572" y="3327701"/>
            <a:ext cx="5392451" cy="2800349"/>
          </a:xfrm>
        </p:spPr>
        <p:txBody>
          <a:bodyPr anchor="ctr">
            <a:normAutofit/>
          </a:bodyPr>
          <a:lstStyle/>
          <a:p>
            <a:r>
              <a:rPr lang="nl-NL" sz="2800" b="1"/>
              <a:t>Les 2 “Hoe ga je om met de mening van anderen?”</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3"/>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4"/>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126915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vert="horz" lIns="91440" tIns="45720" rIns="91440" bIns="45720" rtlCol="0" anchor="t">
            <a:normAutofit/>
          </a:bodyPr>
          <a:lstStyle/>
          <a:p>
            <a:r>
              <a:rPr lang="nl-NL" sz="2200" b="1"/>
              <a:t>Lesdoelen</a:t>
            </a:r>
          </a:p>
          <a:p>
            <a:r>
              <a:rPr lang="nl-NL" sz="2200"/>
              <a:t>Aan het eind van de les:</a:t>
            </a:r>
          </a:p>
          <a:p>
            <a:pPr marL="342900" indent="-342900">
              <a:buFont typeface="Arial" panose="020B0604020202020204" pitchFamily="34" charset="0"/>
              <a:buChar char="•"/>
            </a:pPr>
            <a:r>
              <a:rPr lang="nl-NL" sz="2200"/>
              <a:t>Heb je geoefend hoe je om kan gaan met verwachtingen van anderen</a:t>
            </a:r>
          </a:p>
          <a:p>
            <a:endParaRPr lang="nl-NL" sz="2200"/>
          </a:p>
          <a:p>
            <a:pPr marL="342900" indent="-342900">
              <a:buFont typeface="Arial" panose="020B0604020202020204" pitchFamily="34" charset="0"/>
              <a:buChar char="•"/>
            </a:pPr>
            <a:endParaRPr lang="nl-NL"/>
          </a:p>
          <a:p>
            <a:r>
              <a:rPr lang="nl-NL" sz="3200"/>
              <a:t>Activiteiten:</a:t>
            </a:r>
          </a:p>
          <a:p>
            <a:pPr marL="342900" indent="-342900">
              <a:buFont typeface="Wingdings" panose="05000000000000000000" pitchFamily="2" charset="2"/>
              <a:buChar char="q"/>
            </a:pPr>
            <a:r>
              <a:rPr lang="nl-NL"/>
              <a:t>Uitleg</a:t>
            </a:r>
          </a:p>
          <a:p>
            <a:pPr marL="342900" indent="-342900">
              <a:buFont typeface="Wingdings" panose="05000000000000000000" pitchFamily="2" charset="2"/>
              <a:buChar char="q"/>
            </a:pPr>
            <a:r>
              <a:rPr lang="nl-NL"/>
              <a:t>Opdracht</a:t>
            </a:r>
          </a:p>
          <a:p>
            <a:pPr marL="342900" indent="-342900">
              <a:buFont typeface="Wingdings" panose="05000000000000000000" pitchFamily="2" charset="2"/>
              <a:buChar char="q"/>
            </a:pPr>
            <a:r>
              <a:rPr lang="nl-NL"/>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664175" y="477757"/>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3135017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 wie kent ze nog?</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vert="horz" lIns="91440" tIns="45720" rIns="91440" bIns="45720" rtlCol="0" anchor="t">
            <a:normAutofit/>
          </a:bodyPr>
          <a:lstStyle/>
          <a:p>
            <a:pPr marL="342900" indent="-342900">
              <a:buFont typeface="Arial" panose="020B0604020202020204" pitchFamily="34" charset="0"/>
              <a:buChar char="•"/>
            </a:pPr>
            <a:r>
              <a:rPr lang="nl-NL" sz="2800"/>
              <a:t>Verwachtingen</a:t>
            </a:r>
          </a:p>
          <a:p>
            <a:pPr marL="342900" indent="-342900">
              <a:buFont typeface="Arial" panose="020B0604020202020204" pitchFamily="34" charset="0"/>
              <a:buChar char="•"/>
            </a:pPr>
            <a:r>
              <a:rPr lang="nl-NL" sz="2800"/>
              <a:t>Loopbaankeuzes</a:t>
            </a:r>
          </a:p>
          <a:p>
            <a:pPr marL="342900" indent="-342900">
              <a:buFont typeface="Arial" panose="020B0604020202020204" pitchFamily="34" charset="0"/>
              <a:buChar char="•"/>
            </a:pPr>
            <a:r>
              <a:rPr lang="nl-NL" sz="2800"/>
              <a:t>Stellingen</a:t>
            </a:r>
          </a:p>
          <a:p>
            <a:pPr marL="342900" indent="-342900">
              <a:buFont typeface="Arial" panose="020B0604020202020204" pitchFamily="34" charset="0"/>
              <a:buChar char="•"/>
            </a:pPr>
            <a:r>
              <a:rPr lang="nl-NL" sz="2800"/>
              <a:t>Mening</a:t>
            </a:r>
          </a:p>
          <a:p>
            <a:pPr marL="342900" indent="-342900">
              <a:buFont typeface="Arial" panose="020B0604020202020204" pitchFamily="34" charset="0"/>
              <a:buChar char="•"/>
            </a:pPr>
            <a:endParaRPr lang="nl-NL" sz="2800"/>
          </a:p>
          <a:p>
            <a:r>
              <a:rPr lang="nl-NL"/>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814218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433074" y="552782"/>
            <a:ext cx="5149326" cy="1643663"/>
          </a:xfrm>
        </p:spPr>
        <p:txBody>
          <a:bodyPr vert="horz" lIns="91440" tIns="45720" rIns="91440" bIns="45720" rtlCol="0" anchor="b">
            <a:normAutofit/>
          </a:bodyPr>
          <a:lstStyle/>
          <a:p>
            <a:r>
              <a:rPr lang="en-US" kern="1200">
                <a:solidFill>
                  <a:schemeClr val="tx1"/>
                </a:solidFill>
                <a:latin typeface="+mn-lt"/>
                <a:ea typeface="+mj-ea"/>
                <a:cs typeface="+mj-cs"/>
              </a:rPr>
              <a:t>Drama: </a:t>
            </a:r>
            <a:r>
              <a:rPr lang="en-US" kern="1200" err="1">
                <a:solidFill>
                  <a:schemeClr val="tx1"/>
                </a:solidFill>
                <a:latin typeface="+mn-lt"/>
                <a:ea typeface="+mj-ea"/>
                <a:cs typeface="+mj-cs"/>
              </a:rPr>
              <a:t>rollenspel</a:t>
            </a:r>
            <a:endParaRPr lang="en-US" kern="120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433074" y="2735229"/>
            <a:ext cx="5149326" cy="3108354"/>
          </a:xfrm>
          <a:prstGeom prst="rect">
            <a:avLst/>
          </a:prstGeom>
        </p:spPr>
        <p:txBody>
          <a:bodyPr vert="horz" lIns="91440" tIns="45720" rIns="91440" bIns="45720" rtlCol="0">
            <a:normAutofit/>
          </a:bodyPr>
          <a:lstStyle/>
          <a:p>
            <a:pPr marL="628650" indent="-342900">
              <a:lnSpc>
                <a:spcPct val="110000"/>
              </a:lnSpc>
              <a:spcAft>
                <a:spcPts val="600"/>
              </a:spcAft>
              <a:buClr>
                <a:schemeClr val="accent5"/>
              </a:buClr>
              <a:buFont typeface="Arial" panose="020B0604020202020204" pitchFamily="34" charset="0"/>
              <a:buChar char="•"/>
            </a:pPr>
            <a:r>
              <a:rPr lang="en-US" sz="2400"/>
              <a:t>Je </a:t>
            </a:r>
            <a:r>
              <a:rPr lang="en-US" sz="2400" err="1"/>
              <a:t>krijgt</a:t>
            </a:r>
            <a:r>
              <a:rPr lang="en-US" sz="2400"/>
              <a:t> per </a:t>
            </a:r>
            <a:r>
              <a:rPr lang="en-US" sz="2400" err="1"/>
              <a:t>groepje</a:t>
            </a:r>
            <a:r>
              <a:rPr lang="en-US" sz="2400"/>
              <a:t> </a:t>
            </a:r>
            <a:r>
              <a:rPr lang="en-US" sz="2400" err="1"/>
              <a:t>een</a:t>
            </a:r>
            <a:r>
              <a:rPr lang="en-US" sz="2400"/>
              <a:t> </a:t>
            </a:r>
            <a:r>
              <a:rPr lang="en-US" sz="2400" err="1"/>
              <a:t>situatie</a:t>
            </a:r>
            <a:endParaRPr lang="en-US" sz="2400"/>
          </a:p>
          <a:p>
            <a:pPr marL="628650" indent="-342900">
              <a:lnSpc>
                <a:spcPct val="110000"/>
              </a:lnSpc>
              <a:spcAft>
                <a:spcPts val="600"/>
              </a:spcAft>
              <a:buClr>
                <a:schemeClr val="accent5"/>
              </a:buClr>
              <a:buFont typeface="Arial" panose="020B0604020202020204" pitchFamily="34" charset="0"/>
              <a:buChar char="•"/>
            </a:pPr>
            <a:r>
              <a:rPr lang="en-US" sz="2400"/>
              <a:t>15 </a:t>
            </a:r>
            <a:r>
              <a:rPr lang="en-US" sz="2400" err="1"/>
              <a:t>minuten</a:t>
            </a:r>
            <a:r>
              <a:rPr lang="en-US" sz="2400"/>
              <a:t> </a:t>
            </a:r>
            <a:r>
              <a:rPr lang="en-US" sz="2400" err="1"/>
              <a:t>voorbereiding</a:t>
            </a:r>
            <a:endParaRPr lang="en-US" sz="2400"/>
          </a:p>
          <a:p>
            <a:pPr marL="628650" indent="-342900">
              <a:lnSpc>
                <a:spcPct val="110000"/>
              </a:lnSpc>
              <a:spcAft>
                <a:spcPts val="600"/>
              </a:spcAft>
              <a:buClr>
                <a:schemeClr val="accent5"/>
              </a:buClr>
              <a:buFont typeface="Arial" panose="020B0604020202020204" pitchFamily="34" charset="0"/>
              <a:buChar char="•"/>
            </a:pPr>
            <a:r>
              <a:rPr lang="en-US" sz="2400" err="1"/>
              <a:t>Speel</a:t>
            </a:r>
            <a:r>
              <a:rPr lang="en-US" sz="2400"/>
              <a:t> de </a:t>
            </a:r>
            <a:r>
              <a:rPr lang="en-US" sz="2400" err="1"/>
              <a:t>situatie</a:t>
            </a:r>
            <a:r>
              <a:rPr lang="en-US" sz="2400"/>
              <a:t> </a:t>
            </a:r>
            <a:r>
              <a:rPr lang="en-US" sz="2400" err="1"/>
              <a:t>uit</a:t>
            </a:r>
            <a:r>
              <a:rPr lang="en-US" sz="2400"/>
              <a:t> </a:t>
            </a:r>
            <a:r>
              <a:rPr lang="en-US" sz="2400" err="1"/>
              <a:t>voor</a:t>
            </a:r>
            <a:r>
              <a:rPr lang="en-US" sz="2400"/>
              <a:t> de </a:t>
            </a:r>
            <a:r>
              <a:rPr lang="en-US" sz="2400" err="1"/>
              <a:t>klas</a:t>
            </a:r>
            <a:endParaRPr lang="en-US" sz="2400"/>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Tree>
    <p:extLst>
      <p:ext uri="{BB962C8B-B14F-4D97-AF65-F5344CB8AC3E}">
        <p14:creationId xmlns:p14="http://schemas.microsoft.com/office/powerpoint/2010/main" val="596285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5899674" y="114300"/>
            <a:ext cx="5149326" cy="901045"/>
          </a:xfrm>
        </p:spPr>
        <p:txBody>
          <a:bodyPr vert="horz" lIns="91440" tIns="45720" rIns="91440" bIns="45720" rtlCol="0" anchor="b">
            <a:normAutofit/>
          </a:bodyPr>
          <a:lstStyle/>
          <a:p>
            <a:r>
              <a:rPr lang="en-US" kern="1200">
                <a:solidFill>
                  <a:schemeClr val="tx1"/>
                </a:solidFill>
                <a:latin typeface="+mn-lt"/>
                <a:ea typeface="+mj-ea"/>
                <a:cs typeface="+mj-cs"/>
              </a:rPr>
              <a:t>Drama: </a:t>
            </a:r>
            <a:r>
              <a:rPr lang="en-US" kern="1200" err="1">
                <a:solidFill>
                  <a:schemeClr val="tx1"/>
                </a:solidFill>
                <a:latin typeface="+mn-lt"/>
                <a:ea typeface="+mj-ea"/>
                <a:cs typeface="+mj-cs"/>
              </a:rPr>
              <a:t>rollenspel</a:t>
            </a:r>
            <a:endParaRPr lang="en-US" kern="1200">
              <a:solidFill>
                <a:schemeClr val="tx1"/>
              </a:solidFill>
              <a:latin typeface="+mn-lt"/>
              <a:ea typeface="+mj-ea"/>
              <a:cs typeface="+mj-cs"/>
            </a:endParaRPr>
          </a:p>
        </p:txBody>
      </p:sp>
      <p:pic>
        <p:nvPicPr>
          <p:cNvPr id="1026" name="Picture 2" descr="Theater podium achtergrond | Premium Vector">
            <a:extLst>
              <a:ext uri="{FF2B5EF4-FFF2-40B4-BE49-F238E27FC236}">
                <a16:creationId xmlns:a16="http://schemas.microsoft.com/office/drawing/2014/main" id="{E4BD1050-3A43-A0E1-0F98-F25CF8CDA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903" r="-2" b="4392"/>
          <a:stretch/>
        </p:blipFill>
        <p:spPr bwMode="auto">
          <a:xfrm>
            <a:off x="2" y="10"/>
            <a:ext cx="6164130" cy="5529421"/>
          </a:xfrm>
          <a:custGeom>
            <a:avLst/>
            <a:gdLst/>
            <a:ahLst/>
            <a:cxnLst/>
            <a:rect l="l" t="t" r="r" b="b"/>
            <a:pathLst>
              <a:path w="6972657" h="6356349">
                <a:moveTo>
                  <a:pt x="4162425" y="4810724"/>
                </a:moveTo>
                <a:cubicBezTo>
                  <a:pt x="4508954" y="4810724"/>
                  <a:pt x="4789872" y="5103559"/>
                  <a:pt x="4789872" y="5464789"/>
                </a:cubicBezTo>
                <a:cubicBezTo>
                  <a:pt x="4789872" y="5826019"/>
                  <a:pt x="4508954" y="6118855"/>
                  <a:pt x="4162425" y="6118855"/>
                </a:cubicBezTo>
                <a:cubicBezTo>
                  <a:pt x="3815896" y="6118855"/>
                  <a:pt x="3534978" y="5826019"/>
                  <a:pt x="3534978" y="5464789"/>
                </a:cubicBezTo>
                <a:cubicBezTo>
                  <a:pt x="3534978" y="5103559"/>
                  <a:pt x="3815896" y="4810724"/>
                  <a:pt x="4162425" y="4810724"/>
                </a:cubicBezTo>
                <a:close/>
                <a:moveTo>
                  <a:pt x="92101" y="4731176"/>
                </a:moveTo>
                <a:cubicBezTo>
                  <a:pt x="540880" y="4731176"/>
                  <a:pt x="904688" y="5094984"/>
                  <a:pt x="904688" y="5543763"/>
                </a:cubicBezTo>
                <a:cubicBezTo>
                  <a:pt x="904688" y="5964494"/>
                  <a:pt x="584935" y="6310542"/>
                  <a:pt x="175183" y="6352155"/>
                </a:cubicBezTo>
                <a:lnTo>
                  <a:pt x="92121" y="6356349"/>
                </a:lnTo>
                <a:lnTo>
                  <a:pt x="92081" y="6356349"/>
                </a:lnTo>
                <a:lnTo>
                  <a:pt x="9019" y="6352155"/>
                </a:lnTo>
                <a:lnTo>
                  <a:pt x="4079" y="6351401"/>
                </a:lnTo>
                <a:lnTo>
                  <a:pt x="0" y="6352492"/>
                </a:lnTo>
                <a:lnTo>
                  <a:pt x="0" y="4736748"/>
                </a:lnTo>
                <a:lnTo>
                  <a:pt x="9019" y="4735372"/>
                </a:lnTo>
                <a:cubicBezTo>
                  <a:pt x="36336" y="4732597"/>
                  <a:pt x="64052" y="4731176"/>
                  <a:pt x="92101" y="4731176"/>
                </a:cubicBezTo>
                <a:close/>
                <a:moveTo>
                  <a:pt x="6385770" y="2098604"/>
                </a:moveTo>
                <a:cubicBezTo>
                  <a:pt x="6543907" y="2107100"/>
                  <a:pt x="6698935" y="2178483"/>
                  <a:pt x="6813407" y="2310776"/>
                </a:cubicBezTo>
                <a:cubicBezTo>
                  <a:pt x="7042252" y="2575278"/>
                  <a:pt x="7022052" y="2983098"/>
                  <a:pt x="6768322" y="3221698"/>
                </a:cubicBezTo>
                <a:cubicBezTo>
                  <a:pt x="6718815" y="3268040"/>
                  <a:pt x="6662527" y="3305861"/>
                  <a:pt x="6601629" y="3333787"/>
                </a:cubicBezTo>
                <a:cubicBezTo>
                  <a:pt x="6357584" y="3444872"/>
                  <a:pt x="6072796" y="3380857"/>
                  <a:pt x="5894479" y="3174765"/>
                </a:cubicBezTo>
                <a:cubicBezTo>
                  <a:pt x="5665537" y="2910180"/>
                  <a:pt x="5685739" y="2502359"/>
                  <a:pt x="5939476" y="2263752"/>
                </a:cubicBezTo>
                <a:cubicBezTo>
                  <a:pt x="6066385" y="2144498"/>
                  <a:pt x="6227633" y="2090107"/>
                  <a:pt x="6385770" y="2098604"/>
                </a:cubicBezTo>
                <a:close/>
                <a:moveTo>
                  <a:pt x="0" y="0"/>
                </a:moveTo>
                <a:lnTo>
                  <a:pt x="5609109" y="0"/>
                </a:lnTo>
                <a:lnTo>
                  <a:pt x="5710855" y="100163"/>
                </a:lnTo>
                <a:cubicBezTo>
                  <a:pt x="5940043" y="363896"/>
                  <a:pt x="6060564" y="781193"/>
                  <a:pt x="5983550" y="1133306"/>
                </a:cubicBezTo>
                <a:cubicBezTo>
                  <a:pt x="5820740" y="1874471"/>
                  <a:pt x="4868226" y="1916819"/>
                  <a:pt x="4807924" y="2551785"/>
                </a:cubicBezTo>
                <a:cubicBezTo>
                  <a:pt x="4772098" y="2931077"/>
                  <a:pt x="5073952" y="3310271"/>
                  <a:pt x="5323480" y="3486493"/>
                </a:cubicBezTo>
                <a:cubicBezTo>
                  <a:pt x="5798207" y="3822498"/>
                  <a:pt x="6190925" y="3545085"/>
                  <a:pt x="6484693" y="3873055"/>
                </a:cubicBezTo>
                <a:cubicBezTo>
                  <a:pt x="6702769" y="4116667"/>
                  <a:pt x="6749067" y="4564067"/>
                  <a:pt x="6564699" y="4869471"/>
                </a:cubicBezTo>
                <a:cubicBezTo>
                  <a:pt x="6538929" y="4912110"/>
                  <a:pt x="6508772" y="4951720"/>
                  <a:pt x="6474766" y="4987555"/>
                </a:cubicBezTo>
                <a:lnTo>
                  <a:pt x="6475634" y="4987552"/>
                </a:lnTo>
                <a:cubicBezTo>
                  <a:pt x="6246183" y="5229347"/>
                  <a:pt x="5896158" y="5245005"/>
                  <a:pt x="5787911" y="5249784"/>
                </a:cubicBezTo>
                <a:cubicBezTo>
                  <a:pt x="5276208" y="5272608"/>
                  <a:pt x="5181583" y="4739335"/>
                  <a:pt x="4594647" y="4582595"/>
                </a:cubicBezTo>
                <a:cubicBezTo>
                  <a:pt x="4553401" y="4571414"/>
                  <a:pt x="4047262" y="4444111"/>
                  <a:pt x="3576692" y="4689896"/>
                </a:cubicBezTo>
                <a:cubicBezTo>
                  <a:pt x="2903508" y="5041365"/>
                  <a:pt x="3035835" y="5772616"/>
                  <a:pt x="2439534" y="6019748"/>
                </a:cubicBezTo>
                <a:cubicBezTo>
                  <a:pt x="2062607" y="6175963"/>
                  <a:pt x="1545662" y="6076257"/>
                  <a:pt x="1262869" y="5786450"/>
                </a:cubicBezTo>
                <a:cubicBezTo>
                  <a:pt x="864056" y="5377550"/>
                  <a:pt x="1125562" y="4799418"/>
                  <a:pt x="734842" y="4526254"/>
                </a:cubicBezTo>
                <a:cubicBezTo>
                  <a:pt x="506361" y="4366061"/>
                  <a:pt x="192715" y="4446641"/>
                  <a:pt x="19856" y="4511293"/>
                </a:cubicBezTo>
                <a:lnTo>
                  <a:pt x="0" y="4519330"/>
                </a:lnTo>
                <a:close/>
              </a:path>
            </a:pathLst>
          </a:custGeom>
          <a:noFill/>
          <a:extLst>
            <a:ext uri="{909E8E84-426E-40DD-AFC4-6F175D3DCCD1}">
              <a14:hiddenFill xmlns:a14="http://schemas.microsoft.com/office/drawing/2010/main">
                <a:solidFill>
                  <a:srgbClr val="FFFFFF"/>
                </a:solidFill>
              </a14:hiddenFill>
            </a:ext>
          </a:extLst>
        </p:spPr>
      </p:pic>
      <p:sp>
        <p:nvSpPr>
          <p:cNvPr id="12" name="Tekstvak 11">
            <a:extLst>
              <a:ext uri="{FF2B5EF4-FFF2-40B4-BE49-F238E27FC236}">
                <a16:creationId xmlns:a16="http://schemas.microsoft.com/office/drawing/2014/main" id="{DB7EBB0B-5C18-76A4-9F52-48BD5F63CF2E}"/>
              </a:ext>
            </a:extLst>
          </p:cNvPr>
          <p:cNvSpPr txBox="1"/>
          <p:nvPr/>
        </p:nvSpPr>
        <p:spPr>
          <a:xfrm>
            <a:off x="6094476" y="1375489"/>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1: Follow your dreams?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sp>
        <p:nvSpPr>
          <p:cNvPr id="3" name="Tekstvak 2">
            <a:extLst>
              <a:ext uri="{FF2B5EF4-FFF2-40B4-BE49-F238E27FC236}">
                <a16:creationId xmlns:a16="http://schemas.microsoft.com/office/drawing/2014/main" id="{A421709A-43FF-23D0-6F02-B0085D0A23F0}"/>
              </a:ext>
            </a:extLst>
          </p:cNvPr>
          <p:cNvSpPr txBox="1"/>
          <p:nvPr/>
        </p:nvSpPr>
        <p:spPr>
          <a:xfrm>
            <a:off x="6094476" y="2039773"/>
            <a:ext cx="5856224" cy="693771"/>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2: One of the guys!</a:t>
            </a:r>
          </a:p>
        </p:txBody>
      </p:sp>
      <p:sp>
        <p:nvSpPr>
          <p:cNvPr id="5" name="Tekstvak 4">
            <a:extLst>
              <a:ext uri="{FF2B5EF4-FFF2-40B4-BE49-F238E27FC236}">
                <a16:creationId xmlns:a16="http://schemas.microsoft.com/office/drawing/2014/main" id="{0508A512-181F-5988-A222-08E0D89591FF}"/>
              </a:ext>
            </a:extLst>
          </p:cNvPr>
          <p:cNvSpPr txBox="1"/>
          <p:nvPr/>
        </p:nvSpPr>
        <p:spPr>
          <a:xfrm>
            <a:off x="6129304" y="2845422"/>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3: Op </a:t>
            </a:r>
            <a:r>
              <a:rPr lang="en-US" sz="2400" b="1" err="1"/>
              <a:t>weg</a:t>
            </a:r>
            <a:r>
              <a:rPr lang="en-US" sz="2400" b="1"/>
              <a:t> </a:t>
            </a:r>
            <a:r>
              <a:rPr lang="en-US" sz="2400" b="1" err="1"/>
              <a:t>naar</a:t>
            </a:r>
            <a:r>
              <a:rPr lang="en-US" sz="2400" b="1"/>
              <a:t> de </a:t>
            </a:r>
            <a:r>
              <a:rPr lang="en-US" sz="2400" b="1" err="1"/>
              <a:t>universiteit</a:t>
            </a:r>
            <a:endParaRPr lang="en-US" sz="2400" b="1"/>
          </a:p>
        </p:txBody>
      </p:sp>
      <p:sp>
        <p:nvSpPr>
          <p:cNvPr id="6" name="Tekstvak 5">
            <a:extLst>
              <a:ext uri="{FF2B5EF4-FFF2-40B4-BE49-F238E27FC236}">
                <a16:creationId xmlns:a16="http://schemas.microsoft.com/office/drawing/2014/main" id="{C3C70982-3A90-CDC7-EC76-816E8F688FE0}"/>
              </a:ext>
            </a:extLst>
          </p:cNvPr>
          <p:cNvSpPr txBox="1"/>
          <p:nvPr/>
        </p:nvSpPr>
        <p:spPr>
          <a:xfrm>
            <a:off x="6146718" y="3826055"/>
            <a:ext cx="5856224" cy="913778"/>
          </a:xfrm>
          <a:prstGeom prst="rect">
            <a:avLst/>
          </a:prstGeom>
        </p:spPr>
        <p:txBody>
          <a:bodyPr vert="horz" lIns="91440" tIns="45720" rIns="91440" bIns="45720" rtlCol="0">
            <a:noAutofit/>
          </a:bodyPr>
          <a:lstStyle/>
          <a:p>
            <a:pPr marL="285750">
              <a:lnSpc>
                <a:spcPct val="110000"/>
              </a:lnSpc>
              <a:spcAft>
                <a:spcPts val="600"/>
              </a:spcAft>
              <a:buClr>
                <a:schemeClr val="accent5"/>
              </a:buClr>
            </a:pPr>
            <a:r>
              <a:rPr lang="en-US" sz="2400" b="1" err="1"/>
              <a:t>Rollenspel</a:t>
            </a:r>
            <a:r>
              <a:rPr lang="en-US" sz="2400" b="1"/>
              <a:t> 4: </a:t>
            </a:r>
            <a:r>
              <a:rPr lang="en-US" sz="2400" b="1" err="1"/>
              <a:t>Echte</a:t>
            </a:r>
            <a:r>
              <a:rPr lang="en-US" sz="2400" b="1"/>
              <a:t> </a:t>
            </a:r>
            <a:r>
              <a:rPr lang="en-US" sz="2400" b="1" err="1"/>
              <a:t>vrienden</a:t>
            </a:r>
            <a:r>
              <a:rPr lang="en-US" sz="2400" b="1"/>
              <a:t> </a:t>
            </a:r>
            <a:r>
              <a:rPr lang="en-US" sz="2400" b="1" err="1"/>
              <a:t>blijven</a:t>
            </a:r>
            <a:r>
              <a:rPr lang="en-US" sz="2400" b="1"/>
              <a:t> </a:t>
            </a:r>
            <a:r>
              <a:rPr lang="en-US" sz="2400" b="1" err="1"/>
              <a:t>bij</a:t>
            </a:r>
            <a:r>
              <a:rPr lang="en-US" sz="2400" b="1"/>
              <a:t> </a:t>
            </a:r>
            <a:r>
              <a:rPr lang="en-US" sz="2400" b="1" err="1"/>
              <a:t>elkaar</a:t>
            </a:r>
            <a:r>
              <a:rPr lang="en-US" sz="2400" b="1"/>
              <a:t>!?</a:t>
            </a:r>
          </a:p>
        </p:txBody>
      </p:sp>
    </p:spTree>
    <p:extLst>
      <p:ext uri="{BB962C8B-B14F-4D97-AF65-F5344CB8AC3E}">
        <p14:creationId xmlns:p14="http://schemas.microsoft.com/office/powerpoint/2010/main" val="11184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Vastleggen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C7694878-E58A-178E-BBE2-72C94747C2D2}"/>
              </a:ext>
            </a:extLst>
          </p:cNvPr>
          <p:cNvPicPr>
            <a:picLocks noChangeAspect="1"/>
          </p:cNvPicPr>
          <p:nvPr/>
        </p:nvPicPr>
        <p:blipFill>
          <a:blip r:embed="rId4"/>
          <a:stretch>
            <a:fillRect/>
          </a:stretch>
        </p:blipFill>
        <p:spPr>
          <a:xfrm>
            <a:off x="9677514" y="4597400"/>
            <a:ext cx="1854199" cy="1536700"/>
          </a:xfrm>
          <a:prstGeom prst="rect">
            <a:avLst/>
          </a:prstGeom>
        </p:spPr>
      </p:pic>
      <p:sp>
        <p:nvSpPr>
          <p:cNvPr id="7" name="Tijdelijke aanduiding voor inhoud 2">
            <a:extLst>
              <a:ext uri="{FF2B5EF4-FFF2-40B4-BE49-F238E27FC236}">
                <a16:creationId xmlns:a16="http://schemas.microsoft.com/office/drawing/2014/main" id="{A704244D-5C88-3B15-DE5C-3552A143B7CB}"/>
              </a:ext>
            </a:extLst>
          </p:cNvPr>
          <p:cNvSpPr txBox="1">
            <a:spLocks/>
          </p:cNvSpPr>
          <p:nvPr/>
        </p:nvSpPr>
        <p:spPr>
          <a:xfrm>
            <a:off x="176766" y="1839514"/>
            <a:ext cx="9500748" cy="3253186"/>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nl-NL" sz="2400" b="0" i="0">
                <a:solidFill>
                  <a:srgbClr val="000000"/>
                </a:solidFill>
                <a:effectLst/>
              </a:rPr>
              <a:t>Is de mening van anderen (familie, vrienden, docent) over wat bij jou past voor jou belangrijk? Waarom?</a:t>
            </a:r>
          </a:p>
          <a:p>
            <a:pPr marL="342900" indent="-342900">
              <a:buFont typeface="Arial" panose="020B0604020202020204" pitchFamily="34" charset="0"/>
              <a:buChar char="•"/>
            </a:pPr>
            <a:r>
              <a:rPr lang="nl-NL" sz="2400" b="0" i="0">
                <a:solidFill>
                  <a:srgbClr val="000000"/>
                </a:solidFill>
                <a:effectLst/>
              </a:rPr>
              <a:t>Welke rollenspel heeft jouw groepje gespeeld? </a:t>
            </a:r>
          </a:p>
          <a:p>
            <a:pPr marL="342900" indent="-342900">
              <a:buFont typeface="Arial" panose="020B0604020202020204" pitchFamily="34" charset="0"/>
              <a:buChar char="•"/>
            </a:pPr>
            <a:r>
              <a:rPr lang="nl-NL" sz="2400" b="0" i="0">
                <a:solidFill>
                  <a:srgbClr val="000000"/>
                </a:solidFill>
                <a:effectLst/>
              </a:rPr>
              <a:t>Wat is voor jou het belangrijkst dat je van de rollenspelen hebt onthouden? </a:t>
            </a:r>
          </a:p>
          <a:p>
            <a:pPr marL="342900" indent="-342900">
              <a:buFont typeface="Arial" panose="020B0604020202020204" pitchFamily="34" charset="0"/>
              <a:buChar char="•"/>
            </a:pPr>
            <a:r>
              <a:rPr lang="nl-NL" sz="2400" b="0" i="0">
                <a:solidFill>
                  <a:srgbClr val="000000"/>
                </a:solidFill>
                <a:effectLst/>
              </a:rPr>
              <a:t>Wat heb je geleerd over jouw keuze voor een vervolgopleiding?</a:t>
            </a:r>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sz="2400"/>
          </a:p>
          <a:p>
            <a:pPr marL="342900" indent="-342900">
              <a:buFont typeface="Arial" panose="020B0604020202020204" pitchFamily="34" charset="0"/>
              <a:buChar char="•"/>
            </a:pPr>
            <a:endParaRPr lang="nl-NL"/>
          </a:p>
        </p:txBody>
      </p:sp>
    </p:spTree>
    <p:extLst>
      <p:ext uri="{BB962C8B-B14F-4D97-AF65-F5344CB8AC3E}">
        <p14:creationId xmlns:p14="http://schemas.microsoft.com/office/powerpoint/2010/main" val="370143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268941" y="0"/>
            <a:ext cx="10844923" cy="1327947"/>
          </a:xfrm>
        </p:spPr>
        <p:txBody>
          <a:bodyPr vert="horz" lIns="91440" tIns="45720" rIns="91440" bIns="45720" rtlCol="0" anchor="ctr">
            <a:normAutofit/>
          </a:bodyPr>
          <a:lstStyle/>
          <a:p>
            <a:r>
              <a:rPr lang="en-US" err="1">
                <a:latin typeface="+mn-lt"/>
              </a:rPr>
              <a:t>Opdracht</a:t>
            </a:r>
            <a:r>
              <a:rPr lang="en-US">
                <a:latin typeface="+mn-lt"/>
              </a:rPr>
              <a:t>: </a:t>
            </a:r>
            <a:r>
              <a:rPr lang="en-US" sz="2800" err="1">
                <a:latin typeface="+mn-lt"/>
              </a:rPr>
              <a:t>Kleur</a:t>
            </a:r>
            <a:r>
              <a:rPr lang="en-US" sz="2800">
                <a:latin typeface="+mn-lt"/>
              </a:rPr>
              <a:t> </a:t>
            </a:r>
            <a:r>
              <a:rPr lang="en-US" sz="2800" err="1">
                <a:latin typeface="+mn-lt"/>
              </a:rPr>
              <a:t>opnieuw</a:t>
            </a:r>
            <a:r>
              <a:rPr lang="en-US" sz="2800">
                <a:latin typeface="+mn-lt"/>
              </a:rPr>
              <a:t> de </a:t>
            </a:r>
            <a:r>
              <a:rPr lang="en-US" sz="2800" err="1">
                <a:latin typeface="+mn-lt"/>
              </a:rPr>
              <a:t>vakjes</a:t>
            </a:r>
            <a:r>
              <a:rPr lang="en-US" sz="2800">
                <a:latin typeface="+mn-lt"/>
              </a:rPr>
              <a:t> in het </a:t>
            </a:r>
            <a:r>
              <a:rPr lang="en-US" sz="2800" err="1">
                <a:latin typeface="+mn-lt"/>
              </a:rPr>
              <a:t>spinnenweb</a:t>
            </a:r>
            <a:r>
              <a:rPr lang="en-US" sz="2800">
                <a:latin typeface="+mn-lt"/>
              </a:rPr>
              <a:t>. </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8" name="Afbeelding 7" descr="Afbeelding met tekst, diagram, cirkel, tekening&#10;&#10;Automatisch gegenereerde beschrijving">
            <a:extLst>
              <a:ext uri="{FF2B5EF4-FFF2-40B4-BE49-F238E27FC236}">
                <a16:creationId xmlns:a16="http://schemas.microsoft.com/office/drawing/2014/main" id="{E0BDAF7B-0183-3340-C49A-15B3E3F75137}"/>
              </a:ext>
            </a:extLst>
          </p:cNvPr>
          <p:cNvPicPr>
            <a:picLocks noChangeAspect="1"/>
          </p:cNvPicPr>
          <p:nvPr/>
        </p:nvPicPr>
        <p:blipFill>
          <a:blip r:embed="rId4"/>
          <a:stretch>
            <a:fillRect/>
          </a:stretch>
        </p:blipFill>
        <p:spPr>
          <a:xfrm>
            <a:off x="5226686" y="1917700"/>
            <a:ext cx="6962266" cy="4968922"/>
          </a:xfrm>
          <a:prstGeom prst="rect">
            <a:avLst/>
          </a:prstGeom>
        </p:spPr>
      </p:pic>
      <p:sp>
        <p:nvSpPr>
          <p:cNvPr id="3" name="Tijdelijke aanduiding voor inhoud 2">
            <a:extLst>
              <a:ext uri="{FF2B5EF4-FFF2-40B4-BE49-F238E27FC236}">
                <a16:creationId xmlns:a16="http://schemas.microsoft.com/office/drawing/2014/main" id="{86D66E51-012A-10B0-DE38-8E8C44A8592E}"/>
              </a:ext>
            </a:extLst>
          </p:cNvPr>
          <p:cNvSpPr txBox="1">
            <a:spLocks/>
          </p:cNvSpPr>
          <p:nvPr/>
        </p:nvSpPr>
        <p:spPr>
          <a:xfrm>
            <a:off x="130784" y="3467656"/>
            <a:ext cx="7722634" cy="131363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a:t>Is er iets veranderd of ziet het spinnenweb er hetzelfde uit als de vorige keer?</a:t>
            </a:r>
          </a:p>
        </p:txBody>
      </p:sp>
    </p:spTree>
    <p:extLst>
      <p:ext uri="{BB962C8B-B14F-4D97-AF65-F5344CB8AC3E}">
        <p14:creationId xmlns:p14="http://schemas.microsoft.com/office/powerpoint/2010/main" val="69197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8B9DA9B-1DBC-42C5-BFBC-E0C86E5C9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3" name="Rectangle 52">
            <a:extLst>
              <a:ext uri="{FF2B5EF4-FFF2-40B4-BE49-F238E27FC236}">
                <a16:creationId xmlns:a16="http://schemas.microsoft.com/office/drawing/2014/main" id="{8989E1E2-22C8-4964-9AA7-DA5BECE282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FE6DE3BE-0824-453C-9D8B-6272A7DBD3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3449100"/>
            <a:chOff x="0" y="0"/>
            <a:chExt cx="12188952" cy="3449100"/>
          </a:xfrm>
        </p:grpSpPr>
        <p:sp>
          <p:nvSpPr>
            <p:cNvPr id="56" name="Freeform: Shape 55">
              <a:extLst>
                <a:ext uri="{FF2B5EF4-FFF2-40B4-BE49-F238E27FC236}">
                  <a16:creationId xmlns:a16="http://schemas.microsoft.com/office/drawing/2014/main" id="{C6D05D73-D9BE-41AA-AA77-0A0A3EB9A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3824578" cy="3449100"/>
            </a:xfrm>
            <a:custGeom>
              <a:avLst/>
              <a:gdLst>
                <a:gd name="connsiteX0" fmla="*/ 2864224 w 4608036"/>
                <a:gd name="connsiteY0" fmla="*/ 3013465 h 4155642"/>
                <a:gd name="connsiteX1" fmla="*/ 3193644 w 4608036"/>
                <a:gd name="connsiteY1" fmla="*/ 3342885 h 4155642"/>
                <a:gd name="connsiteX2" fmla="*/ 2864224 w 4608036"/>
                <a:gd name="connsiteY2" fmla="*/ 3672305 h 4155642"/>
                <a:gd name="connsiteX3" fmla="*/ 2534804 w 4608036"/>
                <a:gd name="connsiteY3" fmla="*/ 3342885 h 4155642"/>
                <a:gd name="connsiteX4" fmla="*/ 2864224 w 4608036"/>
                <a:gd name="connsiteY4" fmla="*/ 3013465 h 4155642"/>
                <a:gd name="connsiteX5" fmla="*/ 4137192 w 4608036"/>
                <a:gd name="connsiteY5" fmla="*/ 1067730 h 4155642"/>
                <a:gd name="connsiteX6" fmla="*/ 4608036 w 4608036"/>
                <a:gd name="connsiteY6" fmla="*/ 1538574 h 4155642"/>
                <a:gd name="connsiteX7" fmla="*/ 4137192 w 4608036"/>
                <a:gd name="connsiteY7" fmla="*/ 2009418 h 4155642"/>
                <a:gd name="connsiteX8" fmla="*/ 3666348 w 4608036"/>
                <a:gd name="connsiteY8" fmla="*/ 1538574 h 4155642"/>
                <a:gd name="connsiteX9" fmla="*/ 4137192 w 4608036"/>
                <a:gd name="connsiteY9" fmla="*/ 1067730 h 4155642"/>
                <a:gd name="connsiteX10" fmla="*/ 0 w 4608036"/>
                <a:gd name="connsiteY10" fmla="*/ 0 h 4155642"/>
                <a:gd name="connsiteX11" fmla="*/ 3795833 w 4608036"/>
                <a:gd name="connsiteY11" fmla="*/ 0 h 4155642"/>
                <a:gd name="connsiteX12" fmla="*/ 3841595 w 4608036"/>
                <a:gd name="connsiteY12" fmla="*/ 73186 h 4155642"/>
                <a:gd name="connsiteX13" fmla="*/ 3934738 w 4608036"/>
                <a:gd name="connsiteY13" fmla="*/ 385943 h 4155642"/>
                <a:gd name="connsiteX14" fmla="*/ 3463544 w 4608036"/>
                <a:gd name="connsiteY14" fmla="*/ 1479388 h 4155642"/>
                <a:gd name="connsiteX15" fmla="*/ 3697976 w 4608036"/>
                <a:gd name="connsiteY15" fmla="*/ 2152566 h 4155642"/>
                <a:gd name="connsiteX16" fmla="*/ 4453203 w 4608036"/>
                <a:gd name="connsiteY16" fmla="*/ 2717907 h 4155642"/>
                <a:gd name="connsiteX17" fmla="*/ 4496628 w 4608036"/>
                <a:gd name="connsiteY17" fmla="*/ 3226246 h 4155642"/>
                <a:gd name="connsiteX18" fmla="*/ 4496096 w 4608036"/>
                <a:gd name="connsiteY18" fmla="*/ 3225957 h 4155642"/>
                <a:gd name="connsiteX19" fmla="*/ 4451007 w 4608036"/>
                <a:gd name="connsiteY19" fmla="*/ 3316076 h 4155642"/>
                <a:gd name="connsiteX20" fmla="*/ 3823709 w 4608036"/>
                <a:gd name="connsiteY20" fmla="*/ 3546693 h 4155642"/>
                <a:gd name="connsiteX21" fmla="*/ 3248158 w 4608036"/>
                <a:gd name="connsiteY21" fmla="*/ 2922031 h 4155642"/>
                <a:gd name="connsiteX22" fmla="*/ 2530174 w 4608036"/>
                <a:gd name="connsiteY22" fmla="*/ 2860271 h 4155642"/>
                <a:gd name="connsiteX23" fmla="*/ 2016602 w 4608036"/>
                <a:gd name="connsiteY23" fmla="*/ 4003023 h 4155642"/>
                <a:gd name="connsiteX24" fmla="*/ 1217280 w 4608036"/>
                <a:gd name="connsiteY24" fmla="*/ 4085330 h 4155642"/>
                <a:gd name="connsiteX25" fmla="*/ 610283 w 4608036"/>
                <a:gd name="connsiteY25" fmla="*/ 3347934 h 4155642"/>
                <a:gd name="connsiteX26" fmla="*/ 64778 w 4608036"/>
                <a:gd name="connsiteY26" fmla="*/ 3424177 h 4155642"/>
                <a:gd name="connsiteX27" fmla="*/ 0 w 4608036"/>
                <a:gd name="connsiteY27" fmla="*/ 3439842 h 415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608036" h="4155642">
                  <a:moveTo>
                    <a:pt x="2864224" y="3013465"/>
                  </a:moveTo>
                  <a:cubicBezTo>
                    <a:pt x="3046158" y="3013465"/>
                    <a:pt x="3193644" y="3160951"/>
                    <a:pt x="3193644" y="3342885"/>
                  </a:cubicBezTo>
                  <a:cubicBezTo>
                    <a:pt x="3193644" y="3524819"/>
                    <a:pt x="3046158" y="3672305"/>
                    <a:pt x="2864224" y="3672305"/>
                  </a:cubicBezTo>
                  <a:cubicBezTo>
                    <a:pt x="2682290" y="3672305"/>
                    <a:pt x="2534804" y="3524819"/>
                    <a:pt x="2534804" y="3342885"/>
                  </a:cubicBezTo>
                  <a:cubicBezTo>
                    <a:pt x="2534804" y="3160951"/>
                    <a:pt x="2682290" y="3013465"/>
                    <a:pt x="2864224" y="3013465"/>
                  </a:cubicBezTo>
                  <a:close/>
                  <a:moveTo>
                    <a:pt x="4137192" y="1067730"/>
                  </a:moveTo>
                  <a:cubicBezTo>
                    <a:pt x="4397232" y="1067730"/>
                    <a:pt x="4608036" y="1278534"/>
                    <a:pt x="4608036" y="1538574"/>
                  </a:cubicBezTo>
                  <a:cubicBezTo>
                    <a:pt x="4608036" y="1798614"/>
                    <a:pt x="4397232" y="2009418"/>
                    <a:pt x="4137192" y="2009418"/>
                  </a:cubicBezTo>
                  <a:cubicBezTo>
                    <a:pt x="3877152" y="2009418"/>
                    <a:pt x="3666348" y="1798614"/>
                    <a:pt x="3666348" y="1538574"/>
                  </a:cubicBezTo>
                  <a:cubicBezTo>
                    <a:pt x="3666348" y="1278534"/>
                    <a:pt x="3877152" y="1067730"/>
                    <a:pt x="4137192" y="1067730"/>
                  </a:cubicBezTo>
                  <a:close/>
                  <a:moveTo>
                    <a:pt x="0" y="0"/>
                  </a:moveTo>
                  <a:lnTo>
                    <a:pt x="3795833" y="0"/>
                  </a:lnTo>
                  <a:lnTo>
                    <a:pt x="3841595" y="73186"/>
                  </a:lnTo>
                  <a:cubicBezTo>
                    <a:pt x="3894967" y="172063"/>
                    <a:pt x="3928651" y="280143"/>
                    <a:pt x="3934738" y="385943"/>
                  </a:cubicBezTo>
                  <a:cubicBezTo>
                    <a:pt x="3960418" y="832278"/>
                    <a:pt x="3478459" y="955056"/>
                    <a:pt x="3463544" y="1479388"/>
                  </a:cubicBezTo>
                  <a:cubicBezTo>
                    <a:pt x="3453054" y="1845938"/>
                    <a:pt x="3679069" y="2129671"/>
                    <a:pt x="3697976" y="2152566"/>
                  </a:cubicBezTo>
                  <a:cubicBezTo>
                    <a:pt x="3965589" y="2479019"/>
                    <a:pt x="4316509" y="2388300"/>
                    <a:pt x="4453203" y="2717907"/>
                  </a:cubicBezTo>
                  <a:cubicBezTo>
                    <a:pt x="4482150" y="2787623"/>
                    <a:pt x="4575626" y="3013102"/>
                    <a:pt x="4496628" y="3226246"/>
                  </a:cubicBezTo>
                  <a:lnTo>
                    <a:pt x="4496096" y="3225957"/>
                  </a:lnTo>
                  <a:cubicBezTo>
                    <a:pt x="4484372" y="3257587"/>
                    <a:pt x="4469256" y="3287777"/>
                    <a:pt x="4451007" y="3316076"/>
                  </a:cubicBezTo>
                  <a:cubicBezTo>
                    <a:pt x="4320132" y="3518667"/>
                    <a:pt x="4035532" y="3615706"/>
                    <a:pt x="3823709" y="3546693"/>
                  </a:cubicBezTo>
                  <a:cubicBezTo>
                    <a:pt x="3538592" y="3453712"/>
                    <a:pt x="3591223" y="3127434"/>
                    <a:pt x="3248158" y="2922031"/>
                  </a:cubicBezTo>
                  <a:cubicBezTo>
                    <a:pt x="3067991" y="2814166"/>
                    <a:pt x="2749462" y="2730532"/>
                    <a:pt x="2530174" y="2860271"/>
                  </a:cubicBezTo>
                  <a:cubicBezTo>
                    <a:pt x="2163165" y="3077424"/>
                    <a:pt x="2417778" y="3690971"/>
                    <a:pt x="2016602" y="4003023"/>
                  </a:cubicBezTo>
                  <a:cubicBezTo>
                    <a:pt x="1798688" y="4172165"/>
                    <a:pt x="1453297" y="4202389"/>
                    <a:pt x="1217280" y="4085330"/>
                  </a:cubicBezTo>
                  <a:cubicBezTo>
                    <a:pt x="855483" y="3905582"/>
                    <a:pt x="940040" y="3474447"/>
                    <a:pt x="610283" y="3347934"/>
                  </a:cubicBezTo>
                  <a:cubicBezTo>
                    <a:pt x="439259" y="3282322"/>
                    <a:pt x="269119" y="3365698"/>
                    <a:pt x="64778" y="3424177"/>
                  </a:cubicBezTo>
                  <a:lnTo>
                    <a:pt x="0" y="34398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7" name="Freeform: Shape 56">
              <a:extLst>
                <a:ext uri="{FF2B5EF4-FFF2-40B4-BE49-F238E27FC236}">
                  <a16:creationId xmlns:a16="http://schemas.microsoft.com/office/drawing/2014/main" id="{AD03098B-9C5B-42CF-8CB5-49E411EAC9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616074" y="0"/>
              <a:ext cx="5122410" cy="2483032"/>
            </a:xfrm>
            <a:custGeom>
              <a:avLst/>
              <a:gdLst>
                <a:gd name="connsiteX0" fmla="*/ 2376185 w 6680315"/>
                <a:gd name="connsiteY0" fmla="*/ 2274739 h 3133080"/>
                <a:gd name="connsiteX1" fmla="*/ 2621677 w 6680315"/>
                <a:gd name="connsiteY1" fmla="*/ 2520231 h 3133080"/>
                <a:gd name="connsiteX2" fmla="*/ 2376185 w 6680315"/>
                <a:gd name="connsiteY2" fmla="*/ 2765723 h 3133080"/>
                <a:gd name="connsiteX3" fmla="*/ 2130693 w 6680315"/>
                <a:gd name="connsiteY3" fmla="*/ 2520231 h 3133080"/>
                <a:gd name="connsiteX4" fmla="*/ 2376185 w 6680315"/>
                <a:gd name="connsiteY4" fmla="*/ 2274739 h 3133080"/>
                <a:gd name="connsiteX5" fmla="*/ 915559 w 6680315"/>
                <a:gd name="connsiteY5" fmla="*/ 0 h 3133080"/>
                <a:gd name="connsiteX6" fmla="*/ 6269857 w 6680315"/>
                <a:gd name="connsiteY6" fmla="*/ 0 h 3133080"/>
                <a:gd name="connsiteX7" fmla="*/ 6333461 w 6680315"/>
                <a:gd name="connsiteY7" fmla="*/ 55051 h 3133080"/>
                <a:gd name="connsiteX8" fmla="*/ 6627820 w 6680315"/>
                <a:gd name="connsiteY8" fmla="*/ 535633 h 3133080"/>
                <a:gd name="connsiteX9" fmla="*/ 5916976 w 6680315"/>
                <a:gd name="connsiteY9" fmla="*/ 1967923 h 3133080"/>
                <a:gd name="connsiteX10" fmla="*/ 5656632 w 6680315"/>
                <a:gd name="connsiteY10" fmla="*/ 2028995 h 3133080"/>
                <a:gd name="connsiteX11" fmla="*/ 5657201 w 6680315"/>
                <a:gd name="connsiteY11" fmla="*/ 2029343 h 3133080"/>
                <a:gd name="connsiteX12" fmla="*/ 4819410 w 6680315"/>
                <a:gd name="connsiteY12" fmla="*/ 2573019 h 3133080"/>
                <a:gd name="connsiteX13" fmla="*/ 4152315 w 6680315"/>
                <a:gd name="connsiteY13" fmla="*/ 3087290 h 3133080"/>
                <a:gd name="connsiteX14" fmla="*/ 2764377 w 6680315"/>
                <a:gd name="connsiteY14" fmla="*/ 2425642 h 3133080"/>
                <a:gd name="connsiteX15" fmla="*/ 2750517 w 6680315"/>
                <a:gd name="connsiteY15" fmla="*/ 2391089 h 3133080"/>
                <a:gd name="connsiteX16" fmla="*/ 2240374 w 6680315"/>
                <a:gd name="connsiteY16" fmla="*/ 2149627 h 3133080"/>
                <a:gd name="connsiteX17" fmla="*/ 2225364 w 6680315"/>
                <a:gd name="connsiteY17" fmla="*/ 2154748 h 3133080"/>
                <a:gd name="connsiteX18" fmla="*/ 1325912 w 6680315"/>
                <a:gd name="connsiteY18" fmla="*/ 2089711 h 3133080"/>
                <a:gd name="connsiteX19" fmla="*/ 824187 w 6680315"/>
                <a:gd name="connsiteY19" fmla="*/ 535061 h 3133080"/>
                <a:gd name="connsiteX20" fmla="*/ 919100 w 6680315"/>
                <a:gd name="connsiteY20" fmla="*/ 16532 h 3133080"/>
                <a:gd name="connsiteX21" fmla="*/ 0 w 6680315"/>
                <a:gd name="connsiteY21" fmla="*/ 0 h 3133080"/>
                <a:gd name="connsiteX22" fmla="*/ 759926 w 6680315"/>
                <a:gd name="connsiteY22" fmla="*/ 0 h 3133080"/>
                <a:gd name="connsiteX23" fmla="*/ 379963 w 6680315"/>
                <a:gd name="connsiteY23" fmla="*/ 379963 h 3133080"/>
                <a:gd name="connsiteX24" fmla="*/ 0 w 6680315"/>
                <a:gd name="connsiteY24" fmla="*/ 0 h 31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680315" h="3133080">
                  <a:moveTo>
                    <a:pt x="2376185" y="2274739"/>
                  </a:moveTo>
                  <a:cubicBezTo>
                    <a:pt x="2511766" y="2274739"/>
                    <a:pt x="2621677" y="2384650"/>
                    <a:pt x="2621677" y="2520231"/>
                  </a:cubicBezTo>
                  <a:cubicBezTo>
                    <a:pt x="2621677" y="2655812"/>
                    <a:pt x="2511766" y="2765723"/>
                    <a:pt x="2376185" y="2765723"/>
                  </a:cubicBezTo>
                  <a:cubicBezTo>
                    <a:pt x="2240604" y="2765723"/>
                    <a:pt x="2130693" y="2655812"/>
                    <a:pt x="2130693" y="2520231"/>
                  </a:cubicBezTo>
                  <a:cubicBezTo>
                    <a:pt x="2130693" y="2384650"/>
                    <a:pt x="2240604" y="2274739"/>
                    <a:pt x="2376185" y="2274739"/>
                  </a:cubicBezTo>
                  <a:close/>
                  <a:moveTo>
                    <a:pt x="915559" y="0"/>
                  </a:moveTo>
                  <a:lnTo>
                    <a:pt x="6269857" y="0"/>
                  </a:lnTo>
                  <a:lnTo>
                    <a:pt x="6333461" y="55051"/>
                  </a:lnTo>
                  <a:cubicBezTo>
                    <a:pt x="6467804" y="186497"/>
                    <a:pt x="6570056" y="350740"/>
                    <a:pt x="6627820" y="535633"/>
                  </a:cubicBezTo>
                  <a:cubicBezTo>
                    <a:pt x="6812129" y="1122863"/>
                    <a:pt x="6495949" y="1759672"/>
                    <a:pt x="5916976" y="1967923"/>
                  </a:cubicBezTo>
                  <a:cubicBezTo>
                    <a:pt x="5832813" y="1998168"/>
                    <a:pt x="5745467" y="2018689"/>
                    <a:pt x="5656632" y="2028995"/>
                  </a:cubicBezTo>
                  <a:lnTo>
                    <a:pt x="5657201" y="2029343"/>
                  </a:lnTo>
                  <a:cubicBezTo>
                    <a:pt x="5308450" y="2070037"/>
                    <a:pt x="4998668" y="2271133"/>
                    <a:pt x="4819410" y="2573019"/>
                  </a:cubicBezTo>
                  <a:cubicBezTo>
                    <a:pt x="4670050" y="2822633"/>
                    <a:pt x="4431704" y="3006386"/>
                    <a:pt x="4152315" y="3087290"/>
                  </a:cubicBezTo>
                  <a:cubicBezTo>
                    <a:pt x="3592036" y="3250782"/>
                    <a:pt x="2989950" y="2964019"/>
                    <a:pt x="2764377" y="2425642"/>
                  </a:cubicBezTo>
                  <a:cubicBezTo>
                    <a:pt x="2759551" y="2414135"/>
                    <a:pt x="2754885" y="2402573"/>
                    <a:pt x="2750517" y="2391089"/>
                  </a:cubicBezTo>
                  <a:cubicBezTo>
                    <a:pt x="2672611" y="2187301"/>
                    <a:pt x="2445841" y="2076373"/>
                    <a:pt x="2240374" y="2149627"/>
                  </a:cubicBezTo>
                  <a:cubicBezTo>
                    <a:pt x="2235371" y="2151333"/>
                    <a:pt x="2230368" y="2153040"/>
                    <a:pt x="2225364" y="2154748"/>
                  </a:cubicBezTo>
                  <a:cubicBezTo>
                    <a:pt x="1929107" y="2255822"/>
                    <a:pt x="1604512" y="2232327"/>
                    <a:pt x="1325912" y="2089711"/>
                  </a:cubicBezTo>
                  <a:cubicBezTo>
                    <a:pt x="758058" y="1798925"/>
                    <a:pt x="533439" y="1102920"/>
                    <a:pt x="824187" y="535061"/>
                  </a:cubicBezTo>
                  <a:cubicBezTo>
                    <a:pt x="906824" y="374161"/>
                    <a:pt x="939105" y="193647"/>
                    <a:pt x="919100" y="16532"/>
                  </a:cubicBezTo>
                  <a:close/>
                  <a:moveTo>
                    <a:pt x="0" y="0"/>
                  </a:moveTo>
                  <a:lnTo>
                    <a:pt x="759926" y="0"/>
                  </a:lnTo>
                  <a:cubicBezTo>
                    <a:pt x="759926" y="209848"/>
                    <a:pt x="589811" y="379963"/>
                    <a:pt x="379963" y="379963"/>
                  </a:cubicBezTo>
                  <a:cubicBezTo>
                    <a:pt x="170115" y="379963"/>
                    <a:pt x="0" y="2098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58" name="Freeform: Shape 57">
              <a:extLst>
                <a:ext uri="{FF2B5EF4-FFF2-40B4-BE49-F238E27FC236}">
                  <a16:creationId xmlns:a16="http://schemas.microsoft.com/office/drawing/2014/main" id="{A5CF38C4-9FB0-4734-B1A8-B11D5B7B6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13412" y="0"/>
              <a:ext cx="3275540" cy="3193212"/>
            </a:xfrm>
            <a:custGeom>
              <a:avLst/>
              <a:gdLst>
                <a:gd name="connsiteX0" fmla="*/ 356965 w 4755826"/>
                <a:gd name="connsiteY0" fmla="*/ 1510747 h 4636292"/>
                <a:gd name="connsiteX1" fmla="*/ 633073 w 4755826"/>
                <a:gd name="connsiteY1" fmla="*/ 1786855 h 4636292"/>
                <a:gd name="connsiteX2" fmla="*/ 356965 w 4755826"/>
                <a:gd name="connsiteY2" fmla="*/ 2062963 h 4636292"/>
                <a:gd name="connsiteX3" fmla="*/ 80857 w 4755826"/>
                <a:gd name="connsiteY3" fmla="*/ 1786855 h 4636292"/>
                <a:gd name="connsiteX4" fmla="*/ 356965 w 4755826"/>
                <a:gd name="connsiteY4" fmla="*/ 1510747 h 4636292"/>
                <a:gd name="connsiteX5" fmla="*/ 596573 w 4755826"/>
                <a:gd name="connsiteY5" fmla="*/ 0 h 4636292"/>
                <a:gd name="connsiteX6" fmla="*/ 4755826 w 4755826"/>
                <a:gd name="connsiteY6" fmla="*/ 0 h 4636292"/>
                <a:gd name="connsiteX7" fmla="*/ 4755826 w 4755826"/>
                <a:gd name="connsiteY7" fmla="*/ 3811763 h 4636292"/>
                <a:gd name="connsiteX8" fmla="*/ 4741436 w 4755826"/>
                <a:gd name="connsiteY8" fmla="*/ 3805391 h 4636292"/>
                <a:gd name="connsiteX9" fmla="*/ 4472311 w 4755826"/>
                <a:gd name="connsiteY9" fmla="*/ 3792619 h 4636292"/>
                <a:gd name="connsiteX10" fmla="*/ 3645297 w 4755826"/>
                <a:gd name="connsiteY10" fmla="*/ 4545251 h 4636292"/>
                <a:gd name="connsiteX11" fmla="*/ 2743181 w 4755826"/>
                <a:gd name="connsiteY11" fmla="*/ 4497419 h 4636292"/>
                <a:gd name="connsiteX12" fmla="*/ 2044123 w 4755826"/>
                <a:gd name="connsiteY12" fmla="*/ 3902154 h 4636292"/>
                <a:gd name="connsiteX13" fmla="*/ 443230 w 4755826"/>
                <a:gd name="connsiteY13" fmla="*/ 4052449 h 4636292"/>
                <a:gd name="connsiteX14" fmla="*/ 4237 w 4755826"/>
                <a:gd name="connsiteY14" fmla="*/ 3104110 h 4636292"/>
                <a:gd name="connsiteX15" fmla="*/ 809700 w 4755826"/>
                <a:gd name="connsiteY15" fmla="*/ 1782672 h 4636292"/>
                <a:gd name="connsiteX16" fmla="*/ 71276 w 4755826"/>
                <a:gd name="connsiteY16" fmla="*/ 805894 h 4636292"/>
                <a:gd name="connsiteX17" fmla="*/ 596555 w 4755826"/>
                <a:gd name="connsiteY17" fmla="*/ 56 h 463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55826" h="4636292">
                  <a:moveTo>
                    <a:pt x="356965" y="1510747"/>
                  </a:moveTo>
                  <a:cubicBezTo>
                    <a:pt x="509455" y="1510747"/>
                    <a:pt x="633073" y="1634365"/>
                    <a:pt x="633073" y="1786855"/>
                  </a:cubicBezTo>
                  <a:cubicBezTo>
                    <a:pt x="633073" y="1939345"/>
                    <a:pt x="509455" y="2062963"/>
                    <a:pt x="356965" y="2062963"/>
                  </a:cubicBezTo>
                  <a:cubicBezTo>
                    <a:pt x="204475" y="2062963"/>
                    <a:pt x="80857" y="1939345"/>
                    <a:pt x="80857" y="1786855"/>
                  </a:cubicBezTo>
                  <a:cubicBezTo>
                    <a:pt x="80857" y="1634365"/>
                    <a:pt x="204475" y="1510747"/>
                    <a:pt x="356965" y="1510747"/>
                  </a:cubicBezTo>
                  <a:close/>
                  <a:moveTo>
                    <a:pt x="596573" y="0"/>
                  </a:moveTo>
                  <a:lnTo>
                    <a:pt x="4755826" y="0"/>
                  </a:lnTo>
                  <a:lnTo>
                    <a:pt x="4755826" y="3811763"/>
                  </a:lnTo>
                  <a:lnTo>
                    <a:pt x="4741436" y="3805391"/>
                  </a:lnTo>
                  <a:cubicBezTo>
                    <a:pt x="4658853" y="3777264"/>
                    <a:pt x="4571441" y="3767265"/>
                    <a:pt x="4472311" y="3792619"/>
                  </a:cubicBezTo>
                  <a:cubicBezTo>
                    <a:pt x="4143272" y="3876780"/>
                    <a:pt x="4072005" y="4319983"/>
                    <a:pt x="3645297" y="4545251"/>
                  </a:cubicBezTo>
                  <a:cubicBezTo>
                    <a:pt x="3326314" y="4713713"/>
                    <a:pt x="3049499" y="4619025"/>
                    <a:pt x="2743181" y="4497419"/>
                  </a:cubicBezTo>
                  <a:cubicBezTo>
                    <a:pt x="2329337" y="4332934"/>
                    <a:pt x="2392121" y="4055114"/>
                    <a:pt x="2044123" y="3902154"/>
                  </a:cubicBezTo>
                  <a:cubicBezTo>
                    <a:pt x="1449035" y="3640479"/>
                    <a:pt x="945081" y="4309626"/>
                    <a:pt x="443230" y="4052449"/>
                  </a:cubicBezTo>
                  <a:cubicBezTo>
                    <a:pt x="133616" y="3893621"/>
                    <a:pt x="-28889" y="3449683"/>
                    <a:pt x="4237" y="3104110"/>
                  </a:cubicBezTo>
                  <a:cubicBezTo>
                    <a:pt x="68675" y="2433787"/>
                    <a:pt x="853966" y="2271030"/>
                    <a:pt x="809700" y="1782672"/>
                  </a:cubicBezTo>
                  <a:cubicBezTo>
                    <a:pt x="768799" y="1331417"/>
                    <a:pt x="77721" y="1250460"/>
                    <a:pt x="71276" y="805894"/>
                  </a:cubicBezTo>
                  <a:cubicBezTo>
                    <a:pt x="66307" y="459384"/>
                    <a:pt x="480827" y="267363"/>
                    <a:pt x="596555" y="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grpSp>
      <p:sp>
        <p:nvSpPr>
          <p:cNvPr id="2" name="Titel 1">
            <a:extLst>
              <a:ext uri="{FF2B5EF4-FFF2-40B4-BE49-F238E27FC236}">
                <a16:creationId xmlns:a16="http://schemas.microsoft.com/office/drawing/2014/main" id="{A10AC35B-3168-AAFC-89D3-368AD368411E}"/>
              </a:ext>
            </a:extLst>
          </p:cNvPr>
          <p:cNvSpPr>
            <a:spLocks noGrp="1"/>
          </p:cNvSpPr>
          <p:nvPr>
            <p:ph type="ctrTitle"/>
          </p:nvPr>
        </p:nvSpPr>
        <p:spPr>
          <a:xfrm>
            <a:off x="609601" y="3314203"/>
            <a:ext cx="6125154" cy="2800349"/>
          </a:xfrm>
        </p:spPr>
        <p:txBody>
          <a:bodyPr anchor="ctr">
            <a:normAutofit/>
          </a:bodyPr>
          <a:lstStyle/>
          <a:p>
            <a:r>
              <a:rPr lang="nl-NL" sz="4400" b="1">
                <a:latin typeface="+mn-lt"/>
                <a:cs typeface="Arial" panose="020B0604020202020204" pitchFamily="34" charset="0"/>
              </a:rPr>
              <a:t>Omgaan met verwachtingen van anderen</a:t>
            </a:r>
          </a:p>
        </p:txBody>
      </p:sp>
      <p:sp>
        <p:nvSpPr>
          <p:cNvPr id="3" name="Ondertitel 2">
            <a:extLst>
              <a:ext uri="{FF2B5EF4-FFF2-40B4-BE49-F238E27FC236}">
                <a16:creationId xmlns:a16="http://schemas.microsoft.com/office/drawing/2014/main" id="{9B80B276-B8AE-3EF9-1802-B43A5AC70E3F}"/>
              </a:ext>
            </a:extLst>
          </p:cNvPr>
          <p:cNvSpPr>
            <a:spLocks noGrp="1"/>
          </p:cNvSpPr>
          <p:nvPr>
            <p:ph type="subTitle" idx="1"/>
          </p:nvPr>
        </p:nvSpPr>
        <p:spPr>
          <a:xfrm>
            <a:off x="7156174" y="3314203"/>
            <a:ext cx="4426225" cy="2800349"/>
          </a:xfrm>
        </p:spPr>
        <p:txBody>
          <a:bodyPr anchor="ctr">
            <a:normAutofit/>
          </a:bodyPr>
          <a:lstStyle/>
          <a:p>
            <a:r>
              <a:rPr lang="nl-NL" sz="2800" b="1"/>
              <a:t>L</a:t>
            </a:r>
            <a:r>
              <a:rPr lang="nl-NL" sz="2800" b="1">
                <a:ea typeface="+mj-ea"/>
                <a:cs typeface="Arial"/>
              </a:rPr>
              <a:t>es 1 “</a:t>
            </a:r>
            <a:r>
              <a:rPr lang="nl-NL" sz="2800" b="1"/>
              <a:t>Hoe kies jij?”</a:t>
            </a:r>
          </a:p>
        </p:txBody>
      </p:sp>
      <p:pic>
        <p:nvPicPr>
          <p:cNvPr id="27" name="Afbeelding 26" descr="Afbeelding met clipart, tekening, Graphics, illustratie&#10;&#10;Automatisch gegenereerde beschrijving">
            <a:extLst>
              <a:ext uri="{FF2B5EF4-FFF2-40B4-BE49-F238E27FC236}">
                <a16:creationId xmlns:a16="http://schemas.microsoft.com/office/drawing/2014/main" id="{88ABD777-7284-FAFB-52BF-AB16E45EA1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04" y="208427"/>
            <a:ext cx="2123393" cy="2241048"/>
          </a:xfrm>
          <a:prstGeom prst="rect">
            <a:avLst/>
          </a:prstGeom>
        </p:spPr>
      </p:pic>
      <p:pic>
        <p:nvPicPr>
          <p:cNvPr id="21" name="Afbeelding 20">
            <a:extLst>
              <a:ext uri="{FF2B5EF4-FFF2-40B4-BE49-F238E27FC236}">
                <a16:creationId xmlns:a16="http://schemas.microsoft.com/office/drawing/2014/main" id="{32BE1290-7FC3-92C2-6176-45D47A292899}"/>
              </a:ext>
            </a:extLst>
          </p:cNvPr>
          <p:cNvPicPr>
            <a:picLocks noChangeAspect="1"/>
          </p:cNvPicPr>
          <p:nvPr/>
        </p:nvPicPr>
        <p:blipFill>
          <a:blip r:embed="rId4"/>
          <a:stretch>
            <a:fillRect/>
          </a:stretch>
        </p:blipFill>
        <p:spPr>
          <a:xfrm>
            <a:off x="5248471" y="0"/>
            <a:ext cx="2241048" cy="2050559"/>
          </a:xfrm>
          <a:prstGeom prst="rect">
            <a:avLst/>
          </a:prstGeom>
        </p:spPr>
      </p:pic>
      <p:pic>
        <p:nvPicPr>
          <p:cNvPr id="5" name="Afbeelding 4">
            <a:extLst>
              <a:ext uri="{FF2B5EF4-FFF2-40B4-BE49-F238E27FC236}">
                <a16:creationId xmlns:a16="http://schemas.microsoft.com/office/drawing/2014/main" id="{11B7304C-2257-C1DA-A2AC-5F82F4557C3B}"/>
              </a:ext>
            </a:extLst>
          </p:cNvPr>
          <p:cNvPicPr>
            <a:picLocks noChangeAspect="1"/>
          </p:cNvPicPr>
          <p:nvPr/>
        </p:nvPicPr>
        <p:blipFill>
          <a:blip r:embed="rId5"/>
          <a:stretch>
            <a:fillRect/>
          </a:stretch>
        </p:blipFill>
        <p:spPr>
          <a:xfrm>
            <a:off x="9697975" y="527776"/>
            <a:ext cx="2241048" cy="1602349"/>
          </a:xfrm>
          <a:prstGeom prst="rect">
            <a:avLst/>
          </a:prstGeom>
        </p:spPr>
      </p:pic>
    </p:spTree>
    <p:extLst>
      <p:ext uri="{BB962C8B-B14F-4D97-AF65-F5344CB8AC3E}">
        <p14:creationId xmlns:p14="http://schemas.microsoft.com/office/powerpoint/2010/main" val="4251962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Vastleggen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rmAutofit/>
          </a:bodyPr>
          <a:lstStyle/>
          <a:p>
            <a:pPr marL="342900" indent="-342900">
              <a:buFont typeface="Arial" panose="020B0604020202020204" pitchFamily="34" charset="0"/>
              <a:buChar char="•"/>
            </a:pPr>
            <a:endParaRPr lang="nl-NL"/>
          </a:p>
          <a:p>
            <a:r>
              <a:rPr lang="nl-NL"/>
              <a:t>Stop het ingevulde werkblad in je loopbaanportfolio</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7" name="Afbeelding 6">
            <a:extLst>
              <a:ext uri="{FF2B5EF4-FFF2-40B4-BE49-F238E27FC236}">
                <a16:creationId xmlns:a16="http://schemas.microsoft.com/office/drawing/2014/main" id="{6D03FBB2-12AA-0FCA-D3C4-4BB96C4BE731}"/>
              </a:ext>
            </a:extLst>
          </p:cNvPr>
          <p:cNvPicPr>
            <a:picLocks noChangeAspect="1"/>
          </p:cNvPicPr>
          <p:nvPr/>
        </p:nvPicPr>
        <p:blipFill>
          <a:blip r:embed="rId4"/>
          <a:stretch>
            <a:fillRect/>
          </a:stretch>
        </p:blipFill>
        <p:spPr>
          <a:xfrm>
            <a:off x="9117852" y="2170329"/>
            <a:ext cx="2362948" cy="2964052"/>
          </a:xfrm>
          <a:prstGeom prst="rect">
            <a:avLst/>
          </a:prstGeom>
        </p:spPr>
      </p:pic>
    </p:spTree>
    <p:extLst>
      <p:ext uri="{BB962C8B-B14F-4D97-AF65-F5344CB8AC3E}">
        <p14:creationId xmlns:p14="http://schemas.microsoft.com/office/powerpoint/2010/main" val="2001214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Wat ga je deze les doen?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278889"/>
            <a:ext cx="10972800" cy="4496819"/>
          </a:xfrm>
        </p:spPr>
        <p:txBody>
          <a:bodyPr>
            <a:noAutofit/>
          </a:bodyPr>
          <a:lstStyle/>
          <a:p>
            <a:r>
              <a:rPr lang="nl-NL" b="1"/>
              <a:t>Lesdoelen:</a:t>
            </a:r>
          </a:p>
          <a:p>
            <a:r>
              <a:rPr lang="nl-NL"/>
              <a:t>Aan het eind van de les:</a:t>
            </a:r>
          </a:p>
          <a:p>
            <a:pPr marL="342900" indent="-342900">
              <a:buFont typeface="Arial" panose="020B0604020202020204" pitchFamily="34" charset="0"/>
              <a:buChar char="•"/>
            </a:pPr>
            <a:r>
              <a:rPr lang="nl-NL"/>
              <a:t>Heb je ontdekt wat voor jou belangrijk is bij het kiezen van een opleiding </a:t>
            </a:r>
          </a:p>
          <a:p>
            <a:pPr marL="342900" indent="-342900">
              <a:buFont typeface="Arial" panose="020B0604020202020204" pitchFamily="34" charset="0"/>
              <a:buChar char="•"/>
            </a:pPr>
            <a:r>
              <a:rPr lang="nl-NL" sz="2000">
                <a:effectLst/>
                <a:ea typeface="Quattrocento Sans" panose="020B0502050000020003" pitchFamily="34" charset="0"/>
                <a:cs typeface="Quattrocento Sans" panose="020B0502050000020003" pitchFamily="34" charset="0"/>
              </a:rPr>
              <a:t>Weet je dat ouders, vrienden en docenten verwachtingen kunnen hebben van jouw keuze voor een profiel of een opleiding. </a:t>
            </a:r>
            <a:endParaRPr lang="nl-NL" sz="2000"/>
          </a:p>
          <a:p>
            <a:endParaRPr lang="nl-NL"/>
          </a:p>
          <a:p>
            <a:r>
              <a:rPr lang="nl-NL" b="1"/>
              <a:t>Activiteiten:</a:t>
            </a:r>
          </a:p>
          <a:p>
            <a:pPr marL="342900" indent="-342900">
              <a:buFont typeface="Wingdings" panose="05000000000000000000" pitchFamily="2" charset="2"/>
              <a:buChar char="q"/>
            </a:pPr>
            <a:r>
              <a:rPr lang="nl-NL"/>
              <a:t>Uitleg</a:t>
            </a:r>
          </a:p>
          <a:p>
            <a:pPr marL="342900" indent="-342900">
              <a:buFont typeface="Wingdings" panose="05000000000000000000" pitchFamily="2" charset="2"/>
              <a:buChar char="q"/>
            </a:pPr>
            <a:r>
              <a:rPr lang="nl-NL"/>
              <a:t>Opdracht</a:t>
            </a:r>
          </a:p>
          <a:p>
            <a:pPr marL="342900" indent="-342900">
              <a:buFont typeface="Wingdings" panose="05000000000000000000" pitchFamily="2" charset="2"/>
              <a:buChar char="q"/>
            </a:pPr>
            <a:r>
              <a:rPr lang="nl-NL"/>
              <a:t>Nabespreken of reflecteren</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04711A6F-5E10-D3B8-0E90-96A64FCAEFFE}"/>
              </a:ext>
            </a:extLst>
          </p:cNvPr>
          <p:cNvPicPr>
            <a:picLocks noChangeAspect="1"/>
          </p:cNvPicPr>
          <p:nvPr/>
        </p:nvPicPr>
        <p:blipFill>
          <a:blip r:embed="rId4"/>
          <a:stretch>
            <a:fillRect/>
          </a:stretch>
        </p:blipFill>
        <p:spPr>
          <a:xfrm>
            <a:off x="9645576" y="1278889"/>
            <a:ext cx="1936824" cy="1226190"/>
          </a:xfrm>
          <a:prstGeom prst="rect">
            <a:avLst/>
          </a:prstGeom>
        </p:spPr>
      </p:pic>
      <p:pic>
        <p:nvPicPr>
          <p:cNvPr id="6" name="Afbeelding 5">
            <a:extLst>
              <a:ext uri="{FF2B5EF4-FFF2-40B4-BE49-F238E27FC236}">
                <a16:creationId xmlns:a16="http://schemas.microsoft.com/office/drawing/2014/main" id="{A9AFB78B-5616-86D1-0921-5743A5AB32C8}"/>
              </a:ext>
            </a:extLst>
          </p:cNvPr>
          <p:cNvPicPr>
            <a:picLocks noChangeAspect="1"/>
          </p:cNvPicPr>
          <p:nvPr/>
        </p:nvPicPr>
        <p:blipFill>
          <a:blip r:embed="rId5"/>
          <a:stretch>
            <a:fillRect/>
          </a:stretch>
        </p:blipFill>
        <p:spPr>
          <a:xfrm>
            <a:off x="4551062" y="3895721"/>
            <a:ext cx="1936824" cy="1788006"/>
          </a:xfrm>
          <a:prstGeom prst="rect">
            <a:avLst/>
          </a:prstGeom>
        </p:spPr>
      </p:pic>
    </p:spTree>
    <p:extLst>
      <p:ext uri="{BB962C8B-B14F-4D97-AF65-F5344CB8AC3E}">
        <p14:creationId xmlns:p14="http://schemas.microsoft.com/office/powerpoint/2010/main" val="166071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138901"/>
            <a:ext cx="10972800" cy="1325563"/>
          </a:xfrm>
        </p:spPr>
        <p:txBody>
          <a:bodyPr/>
          <a:lstStyle/>
          <a:p>
            <a:r>
              <a:rPr lang="nl-NL">
                <a:latin typeface="+mn-lt"/>
              </a:rPr>
              <a:t>Nieuwe woorden</a:t>
            </a:r>
          </a:p>
        </p:txBody>
      </p:sp>
      <p:sp>
        <p:nvSpPr>
          <p:cNvPr id="3" name="Tijdelijke aanduiding voor inhoud 2">
            <a:extLst>
              <a:ext uri="{FF2B5EF4-FFF2-40B4-BE49-F238E27FC236}">
                <a16:creationId xmlns:a16="http://schemas.microsoft.com/office/drawing/2014/main" id="{DA6A0715-2EC7-BEA1-9E83-AA877BD60738}"/>
              </a:ext>
            </a:extLst>
          </p:cNvPr>
          <p:cNvSpPr>
            <a:spLocks noGrp="1"/>
          </p:cNvSpPr>
          <p:nvPr>
            <p:ph idx="1"/>
          </p:nvPr>
        </p:nvSpPr>
        <p:spPr>
          <a:xfrm>
            <a:off x="609600" y="1551033"/>
            <a:ext cx="10972800" cy="4036534"/>
          </a:xfrm>
        </p:spPr>
        <p:txBody>
          <a:bodyPr/>
          <a:lstStyle/>
          <a:p>
            <a:pPr marL="342900" indent="-342900">
              <a:buFont typeface="Arial" panose="020B0604020202020204" pitchFamily="34" charset="0"/>
              <a:buChar char="•"/>
            </a:pPr>
            <a:r>
              <a:rPr lang="nl-NL" sz="2800"/>
              <a:t>Verwachtingen</a:t>
            </a:r>
          </a:p>
          <a:p>
            <a:pPr marL="342900" indent="-342900">
              <a:buFont typeface="Arial" panose="020B0604020202020204" pitchFamily="34" charset="0"/>
              <a:buChar char="•"/>
            </a:pPr>
            <a:r>
              <a:rPr lang="nl-NL" sz="2800"/>
              <a:t>Loopbaankeuzes</a:t>
            </a:r>
          </a:p>
          <a:p>
            <a:pPr marL="342900" indent="-342900">
              <a:buFont typeface="Arial" panose="020B0604020202020204" pitchFamily="34" charset="0"/>
              <a:buChar char="•"/>
            </a:pPr>
            <a:r>
              <a:rPr lang="nl-NL" sz="2800"/>
              <a:t>Stellingen</a:t>
            </a:r>
          </a:p>
          <a:p>
            <a:pPr marL="342900" indent="-342900">
              <a:buFont typeface="Arial" panose="020B0604020202020204" pitchFamily="34" charset="0"/>
              <a:buChar char="•"/>
            </a:pPr>
            <a:r>
              <a:rPr lang="nl-NL" sz="2800"/>
              <a:t>Mening</a:t>
            </a:r>
          </a:p>
          <a:p>
            <a:r>
              <a:rPr lang="nl-NL"/>
              <a:t>			</a:t>
            </a:r>
          </a:p>
          <a:p>
            <a:pPr marL="342900" indent="-342900">
              <a:buFont typeface="Arial" panose="020B0604020202020204" pitchFamily="34" charset="0"/>
              <a:buChar char="•"/>
            </a:pPr>
            <a:endParaRPr lang="nl-NL"/>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6135767B-1FDC-CBC1-7162-32725D5CE348}"/>
              </a:ext>
            </a:extLst>
          </p:cNvPr>
          <p:cNvPicPr>
            <a:picLocks noChangeAspect="1"/>
          </p:cNvPicPr>
          <p:nvPr/>
        </p:nvPicPr>
        <p:blipFill>
          <a:blip r:embed="rId4"/>
          <a:stretch>
            <a:fillRect/>
          </a:stretch>
        </p:blipFill>
        <p:spPr>
          <a:xfrm>
            <a:off x="6912428" y="2677206"/>
            <a:ext cx="3918857" cy="2228850"/>
          </a:xfrm>
          <a:prstGeom prst="rect">
            <a:avLst/>
          </a:prstGeom>
        </p:spPr>
      </p:pic>
    </p:spTree>
    <p:extLst>
      <p:ext uri="{BB962C8B-B14F-4D97-AF65-F5344CB8AC3E}">
        <p14:creationId xmlns:p14="http://schemas.microsoft.com/office/powerpoint/2010/main" val="1742365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3B492FA-F7E7-4C37-A395-EC3426FA8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1D41860-C334-4AEF-B2BB-71CB98CC8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717301"/>
          </a:xfrm>
          <a:custGeom>
            <a:avLst/>
            <a:gdLst>
              <a:gd name="connsiteX0" fmla="*/ 8930642 w 12192000"/>
              <a:gd name="connsiteY0" fmla="*/ 4273734 h 4717301"/>
              <a:gd name="connsiteX1" fmla="*/ 9143134 w 12192000"/>
              <a:gd name="connsiteY1" fmla="*/ 4396362 h 4717301"/>
              <a:gd name="connsiteX2" fmla="*/ 9043549 w 12192000"/>
              <a:gd name="connsiteY2" fmla="*/ 4693978 h 4717301"/>
              <a:gd name="connsiteX3" fmla="*/ 8745984 w 12192000"/>
              <a:gd name="connsiteY3" fmla="*/ 4594249 h 4717301"/>
              <a:gd name="connsiteX4" fmla="*/ 8845568 w 12192000"/>
              <a:gd name="connsiteY4" fmla="*/ 4296634 h 4717301"/>
              <a:gd name="connsiteX5" fmla="*/ 8930642 w 12192000"/>
              <a:gd name="connsiteY5" fmla="*/ 4273734 h 4717301"/>
              <a:gd name="connsiteX6" fmla="*/ 9842642 w 12192000"/>
              <a:gd name="connsiteY6" fmla="*/ 3718743 h 4717301"/>
              <a:gd name="connsiteX7" fmla="*/ 10272210 w 12192000"/>
              <a:gd name="connsiteY7" fmla="*/ 3966645 h 4717301"/>
              <a:gd name="connsiteX8" fmla="*/ 10070896 w 12192000"/>
              <a:gd name="connsiteY8" fmla="*/ 4568292 h 4717301"/>
              <a:gd name="connsiteX9" fmla="*/ 9469346 w 12192000"/>
              <a:gd name="connsiteY9" fmla="*/ 4366686 h 4717301"/>
              <a:gd name="connsiteX10" fmla="*/ 9670660 w 12192000"/>
              <a:gd name="connsiteY10" fmla="*/ 3765038 h 4717301"/>
              <a:gd name="connsiteX11" fmla="*/ 9842642 w 12192000"/>
              <a:gd name="connsiteY11" fmla="*/ 3718743 h 4717301"/>
              <a:gd name="connsiteX12" fmla="*/ 0 w 12192000"/>
              <a:gd name="connsiteY12" fmla="*/ 0 h 4717301"/>
              <a:gd name="connsiteX13" fmla="*/ 12192000 w 12192000"/>
              <a:gd name="connsiteY13" fmla="*/ 0 h 4717301"/>
              <a:gd name="connsiteX14" fmla="*/ 12192000 w 12192000"/>
              <a:gd name="connsiteY14" fmla="*/ 3369891 h 4717301"/>
              <a:gd name="connsiteX15" fmla="*/ 12124015 w 12192000"/>
              <a:gd name="connsiteY15" fmla="*/ 3410713 h 4717301"/>
              <a:gd name="connsiteX16" fmla="*/ 11077457 w 12192000"/>
              <a:gd name="connsiteY16" fmla="*/ 3501725 h 4717301"/>
              <a:gd name="connsiteX17" fmla="*/ 9867246 w 12192000"/>
              <a:gd name="connsiteY17" fmla="*/ 3351592 h 4717301"/>
              <a:gd name="connsiteX18" fmla="*/ 8994802 w 12192000"/>
              <a:gd name="connsiteY18" fmla="*/ 3878378 h 4717301"/>
              <a:gd name="connsiteX19" fmla="*/ 6994655 w 12192000"/>
              <a:gd name="connsiteY19" fmla="*/ 4335637 h 4717301"/>
              <a:gd name="connsiteX20" fmla="*/ 6287534 w 12192000"/>
              <a:gd name="connsiteY20" fmla="*/ 3714199 h 4717301"/>
              <a:gd name="connsiteX21" fmla="*/ 4392596 w 12192000"/>
              <a:gd name="connsiteY21" fmla="*/ 3392344 h 4717301"/>
              <a:gd name="connsiteX22" fmla="*/ 3014500 w 12192000"/>
              <a:gd name="connsiteY22" fmla="*/ 4100222 h 4717301"/>
              <a:gd name="connsiteX23" fmla="*/ 86414 w 12192000"/>
              <a:gd name="connsiteY23" fmla="*/ 3903305 h 4717301"/>
              <a:gd name="connsiteX24" fmla="*/ 0 w 12192000"/>
              <a:gd name="connsiteY24" fmla="*/ 3840566 h 471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192000" h="4717301">
                <a:moveTo>
                  <a:pt x="8930642" y="4273734"/>
                </a:moveTo>
                <a:cubicBezTo>
                  <a:pt x="9016941" y="4268381"/>
                  <a:pt x="9102130" y="4314070"/>
                  <a:pt x="9143134" y="4396362"/>
                </a:cubicBezTo>
                <a:cubicBezTo>
                  <a:pt x="9197806" y="4506087"/>
                  <a:pt x="9153221" y="4639333"/>
                  <a:pt x="9043549" y="4693978"/>
                </a:cubicBezTo>
                <a:cubicBezTo>
                  <a:pt x="8933879" y="4748622"/>
                  <a:pt x="8800655" y="4703973"/>
                  <a:pt x="8745984" y="4594249"/>
                </a:cubicBezTo>
                <a:cubicBezTo>
                  <a:pt x="8691311" y="4484525"/>
                  <a:pt x="8735897" y="4351279"/>
                  <a:pt x="8845568" y="4296634"/>
                </a:cubicBezTo>
                <a:cubicBezTo>
                  <a:pt x="8872986" y="4282973"/>
                  <a:pt x="8901875" y="4275517"/>
                  <a:pt x="8930642" y="4273734"/>
                </a:cubicBezTo>
                <a:close/>
                <a:moveTo>
                  <a:pt x="9842642" y="3718743"/>
                </a:moveTo>
                <a:cubicBezTo>
                  <a:pt x="10017101" y="3707923"/>
                  <a:pt x="10189318" y="3800286"/>
                  <a:pt x="10272210" y="3966645"/>
                </a:cubicBezTo>
                <a:cubicBezTo>
                  <a:pt x="10382732" y="4188458"/>
                  <a:pt x="10292600" y="4457825"/>
                  <a:pt x="10070896" y="4568292"/>
                </a:cubicBezTo>
                <a:cubicBezTo>
                  <a:pt x="9849191" y="4678760"/>
                  <a:pt x="9579867" y="4588498"/>
                  <a:pt x="9469346" y="4366686"/>
                </a:cubicBezTo>
                <a:cubicBezTo>
                  <a:pt x="9358824" y="4144873"/>
                  <a:pt x="9448956" y="3875506"/>
                  <a:pt x="9670660" y="3765038"/>
                </a:cubicBezTo>
                <a:cubicBezTo>
                  <a:pt x="9726087" y="3737421"/>
                  <a:pt x="9784490" y="3722349"/>
                  <a:pt x="9842642" y="3718743"/>
                </a:cubicBezTo>
                <a:close/>
                <a:moveTo>
                  <a:pt x="0" y="0"/>
                </a:moveTo>
                <a:lnTo>
                  <a:pt x="12192000" y="0"/>
                </a:lnTo>
                <a:lnTo>
                  <a:pt x="12192000" y="3369891"/>
                </a:lnTo>
                <a:lnTo>
                  <a:pt x="12124015" y="3410713"/>
                </a:lnTo>
                <a:cubicBezTo>
                  <a:pt x="11792041" y="3581538"/>
                  <a:pt x="11443617" y="3577252"/>
                  <a:pt x="11077457" y="3501725"/>
                </a:cubicBezTo>
                <a:cubicBezTo>
                  <a:pt x="10679189" y="3419860"/>
                  <a:pt x="10271734" y="3358281"/>
                  <a:pt x="9867246" y="3351592"/>
                </a:cubicBezTo>
                <a:cubicBezTo>
                  <a:pt x="9492336" y="3345611"/>
                  <a:pt x="9239136" y="3626329"/>
                  <a:pt x="8994802" y="3878378"/>
                </a:cubicBezTo>
                <a:cubicBezTo>
                  <a:pt x="8385954" y="4506678"/>
                  <a:pt x="7695268" y="4690742"/>
                  <a:pt x="6994655" y="4335637"/>
                </a:cubicBezTo>
                <a:cubicBezTo>
                  <a:pt x="6722938" y="4197922"/>
                  <a:pt x="6494843" y="3948626"/>
                  <a:pt x="6287534" y="3714199"/>
                </a:cubicBezTo>
                <a:cubicBezTo>
                  <a:pt x="5731733" y="3085491"/>
                  <a:pt x="5043559" y="3067499"/>
                  <a:pt x="4392596" y="3392344"/>
                </a:cubicBezTo>
                <a:cubicBezTo>
                  <a:pt x="3930423" y="3623867"/>
                  <a:pt x="3492022" y="3908604"/>
                  <a:pt x="3014500" y="4100222"/>
                </a:cubicBezTo>
                <a:cubicBezTo>
                  <a:pt x="1977820" y="4518409"/>
                  <a:pt x="973242" y="4499486"/>
                  <a:pt x="86414" y="3903305"/>
                </a:cubicBezTo>
                <a:lnTo>
                  <a:pt x="0" y="384056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268941" y="0"/>
            <a:ext cx="10844923" cy="1327947"/>
          </a:xfrm>
        </p:spPr>
        <p:txBody>
          <a:bodyPr vert="horz" lIns="91440" tIns="45720" rIns="91440" bIns="45720" rtlCol="0" anchor="ctr">
            <a:normAutofit/>
          </a:bodyPr>
          <a:lstStyle/>
          <a:p>
            <a:r>
              <a:rPr lang="en-US" err="1">
                <a:latin typeface="+mn-lt"/>
              </a:rPr>
              <a:t>Opdracht</a:t>
            </a:r>
            <a:r>
              <a:rPr lang="en-US">
                <a:latin typeface="+mn-lt"/>
              </a:rPr>
              <a:t>: </a:t>
            </a:r>
            <a:r>
              <a:rPr lang="en-US" sz="2800" err="1">
                <a:latin typeface="+mn-lt"/>
              </a:rPr>
              <a:t>Kleur</a:t>
            </a:r>
            <a:r>
              <a:rPr lang="en-US" sz="2800">
                <a:latin typeface="+mn-lt"/>
              </a:rPr>
              <a:t> de </a:t>
            </a:r>
            <a:r>
              <a:rPr lang="en-US" sz="2800" err="1">
                <a:latin typeface="+mn-lt"/>
              </a:rPr>
              <a:t>vakjes</a:t>
            </a:r>
            <a:r>
              <a:rPr lang="en-US" sz="2800">
                <a:latin typeface="+mn-lt"/>
              </a:rPr>
              <a:t> in het </a:t>
            </a:r>
            <a:r>
              <a:rPr lang="en-US" sz="2800" err="1">
                <a:latin typeface="+mn-lt"/>
              </a:rPr>
              <a:t>spinnenweb</a:t>
            </a:r>
            <a:r>
              <a:rPr lang="en-US" sz="2800">
                <a:latin typeface="+mn-lt"/>
              </a:rPr>
              <a:t>. Hoe </a:t>
            </a:r>
            <a:r>
              <a:rPr lang="en-US" sz="2800" err="1">
                <a:latin typeface="+mn-lt"/>
              </a:rPr>
              <a:t>meer</a:t>
            </a:r>
            <a:r>
              <a:rPr lang="en-US" sz="2800">
                <a:latin typeface="+mn-lt"/>
              </a:rPr>
              <a:t> </a:t>
            </a:r>
            <a:r>
              <a:rPr lang="en-US" sz="2800" err="1">
                <a:latin typeface="+mn-lt"/>
              </a:rPr>
              <a:t>gekleurde</a:t>
            </a:r>
            <a:r>
              <a:rPr lang="en-US" sz="2800">
                <a:latin typeface="+mn-lt"/>
              </a:rPr>
              <a:t> </a:t>
            </a:r>
            <a:r>
              <a:rPr lang="en-US" sz="2800" err="1">
                <a:latin typeface="+mn-lt"/>
              </a:rPr>
              <a:t>vakjes</a:t>
            </a:r>
            <a:r>
              <a:rPr lang="en-US" sz="2800">
                <a:latin typeface="+mn-lt"/>
              </a:rPr>
              <a:t>, hoe </a:t>
            </a:r>
            <a:r>
              <a:rPr lang="en-US" sz="2800" err="1">
                <a:latin typeface="+mn-lt"/>
              </a:rPr>
              <a:t>belangrijker</a:t>
            </a:r>
            <a:r>
              <a:rPr lang="en-US" sz="2800">
                <a:latin typeface="+mn-lt"/>
              </a:rPr>
              <a:t> het </a:t>
            </a:r>
            <a:r>
              <a:rPr lang="en-US" sz="2800" err="1">
                <a:latin typeface="+mn-lt"/>
              </a:rPr>
              <a:t>voor</a:t>
            </a:r>
            <a:r>
              <a:rPr lang="en-US" sz="2800">
                <a:latin typeface="+mn-lt"/>
              </a:rPr>
              <a:t> </a:t>
            </a:r>
            <a:r>
              <a:rPr lang="en-US" sz="2800" err="1">
                <a:latin typeface="+mn-lt"/>
              </a:rPr>
              <a:t>jou</a:t>
            </a:r>
            <a:r>
              <a:rPr lang="en-US" sz="2800">
                <a:latin typeface="+mn-lt"/>
              </a:rPr>
              <a:t> is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8" name="Afbeelding 7" descr="Afbeelding met tekst, diagram, cirkel, tekening&#10;&#10;Automatisch gegenereerde beschrijving">
            <a:extLst>
              <a:ext uri="{FF2B5EF4-FFF2-40B4-BE49-F238E27FC236}">
                <a16:creationId xmlns:a16="http://schemas.microsoft.com/office/drawing/2014/main" id="{E0BDAF7B-0183-3340-C49A-15B3E3F75137}"/>
              </a:ext>
            </a:extLst>
          </p:cNvPr>
          <p:cNvPicPr>
            <a:picLocks noChangeAspect="1"/>
          </p:cNvPicPr>
          <p:nvPr/>
        </p:nvPicPr>
        <p:blipFill>
          <a:blip r:embed="rId4"/>
          <a:stretch>
            <a:fillRect/>
          </a:stretch>
        </p:blipFill>
        <p:spPr>
          <a:xfrm>
            <a:off x="4448508" y="1362320"/>
            <a:ext cx="7740444" cy="5524302"/>
          </a:xfrm>
          <a:prstGeom prst="rect">
            <a:avLst/>
          </a:prstGeom>
        </p:spPr>
      </p:pic>
    </p:spTree>
    <p:extLst>
      <p:ext uri="{BB962C8B-B14F-4D97-AF65-F5344CB8AC3E}">
        <p14:creationId xmlns:p14="http://schemas.microsoft.com/office/powerpoint/2010/main" val="424663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736713" y="-225988"/>
            <a:ext cx="10972800" cy="1325563"/>
          </a:xfrm>
        </p:spPr>
        <p:txBody>
          <a:bodyPr/>
          <a:lstStyle/>
          <a:p>
            <a:r>
              <a:rPr lang="nl-NL">
                <a:latin typeface="+mn-lt"/>
              </a:rPr>
              <a:t>Hoe kies jij?</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0457690" y="278676"/>
            <a:ext cx="997597" cy="1271273"/>
          </a:xfrm>
          <a:prstGeom prst="rect">
            <a:avLst/>
          </a:prstGeom>
        </p:spPr>
      </p:pic>
      <p:sp>
        <p:nvSpPr>
          <p:cNvPr id="8" name="Tekstvak 7">
            <a:extLst>
              <a:ext uri="{FF2B5EF4-FFF2-40B4-BE49-F238E27FC236}">
                <a16:creationId xmlns:a16="http://schemas.microsoft.com/office/drawing/2014/main" id="{D1F0EA22-30A4-25F0-B700-AD10038D1252}"/>
              </a:ext>
            </a:extLst>
          </p:cNvPr>
          <p:cNvSpPr txBox="1"/>
          <p:nvPr/>
        </p:nvSpPr>
        <p:spPr>
          <a:xfrm>
            <a:off x="736713" y="1549949"/>
            <a:ext cx="4585252" cy="738664"/>
          </a:xfrm>
          <a:prstGeom prst="rect">
            <a:avLst/>
          </a:prstGeom>
          <a:noFill/>
        </p:spPr>
        <p:txBody>
          <a:bodyPr wrap="square" rtlCol="0">
            <a:spAutoFit/>
          </a:bodyPr>
          <a:lstStyle/>
          <a:p>
            <a:r>
              <a:rPr lang="nl-NL" sz="2400" b="1"/>
              <a:t>Hoe maak je keuzes?</a:t>
            </a:r>
          </a:p>
          <a:p>
            <a:endParaRPr lang="nl-NL"/>
          </a:p>
        </p:txBody>
      </p:sp>
      <p:sp>
        <p:nvSpPr>
          <p:cNvPr id="9" name="Tekstvak 8">
            <a:extLst>
              <a:ext uri="{FF2B5EF4-FFF2-40B4-BE49-F238E27FC236}">
                <a16:creationId xmlns:a16="http://schemas.microsoft.com/office/drawing/2014/main" id="{EA0F22DC-B5B1-D61B-A854-36312E1E8BE1}"/>
              </a:ext>
            </a:extLst>
          </p:cNvPr>
          <p:cNvSpPr txBox="1"/>
          <p:nvPr/>
        </p:nvSpPr>
        <p:spPr>
          <a:xfrm>
            <a:off x="878736" y="2722839"/>
            <a:ext cx="4795749" cy="461665"/>
          </a:xfrm>
          <a:prstGeom prst="rect">
            <a:avLst/>
          </a:prstGeom>
          <a:noFill/>
        </p:spPr>
        <p:txBody>
          <a:bodyPr wrap="square" rtlCol="0">
            <a:spAutoFit/>
          </a:bodyPr>
          <a:lstStyle/>
          <a:p>
            <a:r>
              <a:rPr lang="nl-NL" sz="2400"/>
              <a:t>Met je hoofd?</a:t>
            </a:r>
          </a:p>
        </p:txBody>
      </p:sp>
      <p:sp>
        <p:nvSpPr>
          <p:cNvPr id="10" name="Tekstvak 9">
            <a:extLst>
              <a:ext uri="{FF2B5EF4-FFF2-40B4-BE49-F238E27FC236}">
                <a16:creationId xmlns:a16="http://schemas.microsoft.com/office/drawing/2014/main" id="{58E793DB-01D5-4815-7E9A-50C2BEF5F9F4}"/>
              </a:ext>
            </a:extLst>
          </p:cNvPr>
          <p:cNvSpPr txBox="1"/>
          <p:nvPr/>
        </p:nvSpPr>
        <p:spPr>
          <a:xfrm>
            <a:off x="878736" y="3244334"/>
            <a:ext cx="4795749" cy="461665"/>
          </a:xfrm>
          <a:prstGeom prst="rect">
            <a:avLst/>
          </a:prstGeom>
          <a:noFill/>
        </p:spPr>
        <p:txBody>
          <a:bodyPr wrap="square" rtlCol="0">
            <a:spAutoFit/>
          </a:bodyPr>
          <a:lstStyle/>
          <a:p>
            <a:r>
              <a:rPr lang="nl-NL" sz="2400"/>
              <a:t>Met je hart?</a:t>
            </a:r>
          </a:p>
        </p:txBody>
      </p:sp>
      <p:sp>
        <p:nvSpPr>
          <p:cNvPr id="11" name="Tekstvak 10">
            <a:extLst>
              <a:ext uri="{FF2B5EF4-FFF2-40B4-BE49-F238E27FC236}">
                <a16:creationId xmlns:a16="http://schemas.microsoft.com/office/drawing/2014/main" id="{A075F5ED-6563-CD5C-F709-CDEFE75ED03C}"/>
              </a:ext>
            </a:extLst>
          </p:cNvPr>
          <p:cNvSpPr txBox="1"/>
          <p:nvPr/>
        </p:nvSpPr>
        <p:spPr>
          <a:xfrm>
            <a:off x="878736" y="3803860"/>
            <a:ext cx="4795749" cy="461665"/>
          </a:xfrm>
          <a:prstGeom prst="rect">
            <a:avLst/>
          </a:prstGeom>
          <a:noFill/>
        </p:spPr>
        <p:txBody>
          <a:bodyPr wrap="square" rtlCol="0">
            <a:spAutoFit/>
          </a:bodyPr>
          <a:lstStyle/>
          <a:p>
            <a:r>
              <a:rPr lang="nl-NL" sz="2400"/>
              <a:t>Met je hoofd en je hart?</a:t>
            </a:r>
          </a:p>
        </p:txBody>
      </p:sp>
      <p:pic>
        <p:nvPicPr>
          <p:cNvPr id="12" name="Picture 2" descr="Gratis foto jonge man in vrijetijdskleding met sjaal om nek met hart gemaakt van karton wijzend met wijsvinger naar het glimlachte zelfverzekerde valentijnsdag concept staande over groene muur">
            <a:extLst>
              <a:ext uri="{FF2B5EF4-FFF2-40B4-BE49-F238E27FC236}">
                <a16:creationId xmlns:a16="http://schemas.microsoft.com/office/drawing/2014/main" id="{C1257909-11D7-0D08-0BA6-00272F2746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0821" y="2322118"/>
            <a:ext cx="4164466" cy="2774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7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0BDAF3-6BDC-1E4E-B3F1-6B6BEDEBEF76}"/>
              </a:ext>
            </a:extLst>
          </p:cNvPr>
          <p:cNvSpPr>
            <a:spLocks noGrp="1"/>
          </p:cNvSpPr>
          <p:nvPr>
            <p:ph type="title"/>
          </p:nvPr>
        </p:nvSpPr>
        <p:spPr>
          <a:xfrm>
            <a:off x="609600" y="32366"/>
            <a:ext cx="10972800" cy="1325563"/>
          </a:xfrm>
        </p:spPr>
        <p:txBody>
          <a:bodyPr>
            <a:noAutofit/>
          </a:bodyPr>
          <a:lstStyle/>
          <a:p>
            <a:r>
              <a:rPr lang="nl-NL">
                <a:latin typeface="+mn-lt"/>
              </a:rPr>
              <a:t>Wie zijn voor jou belangrijk bij het maken van loopbaankeuzes?</a:t>
            </a:r>
          </a:p>
        </p:txBody>
      </p:sp>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3"/>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4"/>
          <a:stretch>
            <a:fillRect/>
          </a:stretch>
        </p:blipFill>
        <p:spPr>
          <a:xfrm>
            <a:off x="11182343" y="695147"/>
            <a:ext cx="997597" cy="1271273"/>
          </a:xfrm>
          <a:prstGeom prst="rect">
            <a:avLst/>
          </a:prstGeom>
        </p:spPr>
      </p:pic>
      <p:sp>
        <p:nvSpPr>
          <p:cNvPr id="14" name="Tekstvak 13">
            <a:extLst>
              <a:ext uri="{FF2B5EF4-FFF2-40B4-BE49-F238E27FC236}">
                <a16:creationId xmlns:a16="http://schemas.microsoft.com/office/drawing/2014/main" id="{CA94F8BC-FFA2-0E62-AAFB-9EF0F119F21E}"/>
              </a:ext>
            </a:extLst>
          </p:cNvPr>
          <p:cNvSpPr txBox="1"/>
          <p:nvPr/>
        </p:nvSpPr>
        <p:spPr>
          <a:xfrm>
            <a:off x="736713" y="2923915"/>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a:t>Ouders?</a:t>
            </a:r>
          </a:p>
        </p:txBody>
      </p:sp>
      <p:sp>
        <p:nvSpPr>
          <p:cNvPr id="7" name="Tekstvak 6">
            <a:extLst>
              <a:ext uri="{FF2B5EF4-FFF2-40B4-BE49-F238E27FC236}">
                <a16:creationId xmlns:a16="http://schemas.microsoft.com/office/drawing/2014/main" id="{77DE43B8-2F89-D63C-4997-89ADAE04BBF3}"/>
              </a:ext>
            </a:extLst>
          </p:cNvPr>
          <p:cNvSpPr txBox="1"/>
          <p:nvPr/>
        </p:nvSpPr>
        <p:spPr>
          <a:xfrm>
            <a:off x="736713" y="3447135"/>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a:t>Vrienden?</a:t>
            </a:r>
          </a:p>
        </p:txBody>
      </p:sp>
      <p:sp>
        <p:nvSpPr>
          <p:cNvPr id="8" name="Tekstvak 7">
            <a:extLst>
              <a:ext uri="{FF2B5EF4-FFF2-40B4-BE49-F238E27FC236}">
                <a16:creationId xmlns:a16="http://schemas.microsoft.com/office/drawing/2014/main" id="{75F54F1E-8F12-1937-1AA9-4B18FD2BC1DA}"/>
              </a:ext>
            </a:extLst>
          </p:cNvPr>
          <p:cNvSpPr txBox="1"/>
          <p:nvPr/>
        </p:nvSpPr>
        <p:spPr>
          <a:xfrm>
            <a:off x="736713" y="3943756"/>
            <a:ext cx="2776653" cy="461665"/>
          </a:xfrm>
          <a:prstGeom prst="rect">
            <a:avLst/>
          </a:prstGeom>
          <a:noFill/>
        </p:spPr>
        <p:txBody>
          <a:bodyPr wrap="square" rtlCol="0">
            <a:spAutoFit/>
          </a:bodyPr>
          <a:lstStyle/>
          <a:p>
            <a:pPr marL="285750" indent="-285750">
              <a:buFont typeface="Arial" panose="020B0604020202020204" pitchFamily="34" charset="0"/>
              <a:buChar char="•"/>
            </a:pPr>
            <a:r>
              <a:rPr lang="nl-NL" sz="2400"/>
              <a:t>Docenten?</a:t>
            </a:r>
          </a:p>
        </p:txBody>
      </p:sp>
      <p:sp>
        <p:nvSpPr>
          <p:cNvPr id="9" name="Tekstvak 8">
            <a:extLst>
              <a:ext uri="{FF2B5EF4-FFF2-40B4-BE49-F238E27FC236}">
                <a16:creationId xmlns:a16="http://schemas.microsoft.com/office/drawing/2014/main" id="{7AEB4EC0-3026-2915-2388-269980861427}"/>
              </a:ext>
            </a:extLst>
          </p:cNvPr>
          <p:cNvSpPr txBox="1"/>
          <p:nvPr/>
        </p:nvSpPr>
        <p:spPr>
          <a:xfrm>
            <a:off x="736713" y="4494257"/>
            <a:ext cx="4023546" cy="461665"/>
          </a:xfrm>
          <a:prstGeom prst="rect">
            <a:avLst/>
          </a:prstGeom>
          <a:noFill/>
        </p:spPr>
        <p:txBody>
          <a:bodyPr wrap="square" rtlCol="0">
            <a:spAutoFit/>
          </a:bodyPr>
          <a:lstStyle/>
          <a:p>
            <a:pPr marL="285750" indent="-285750">
              <a:buFont typeface="Arial" panose="020B0604020202020204" pitchFamily="34" charset="0"/>
              <a:buChar char="•"/>
            </a:pPr>
            <a:r>
              <a:rPr lang="nl-NL" sz="2400"/>
              <a:t>Nog anderen?</a:t>
            </a:r>
          </a:p>
        </p:txBody>
      </p:sp>
      <p:pic>
        <p:nvPicPr>
          <p:cNvPr id="10" name="Picture 4" descr="Foto close-up van het hoofd van een blond tienermeisje bij een grijze muur met lege tekstballonnen erop. concept van het uiten van uw mening. bespotten">
            <a:extLst>
              <a:ext uri="{FF2B5EF4-FFF2-40B4-BE49-F238E27FC236}">
                <a16:creationId xmlns:a16="http://schemas.microsoft.com/office/drawing/2014/main" id="{658C4886-E804-7C6F-A3F1-2FE1DA028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5612" y="1966420"/>
            <a:ext cx="4626048" cy="364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94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73B58BE-2CA2-FE85-3583-6A8189F44039}"/>
              </a:ext>
            </a:extLst>
          </p:cNvPr>
          <p:cNvPicPr>
            <a:picLocks noChangeAspect="1"/>
          </p:cNvPicPr>
          <p:nvPr/>
        </p:nvPicPr>
        <p:blipFill>
          <a:blip r:embed="rId4"/>
          <a:stretch>
            <a:fillRect/>
          </a:stretch>
        </p:blipFill>
        <p:spPr>
          <a:xfrm>
            <a:off x="0" y="5775708"/>
            <a:ext cx="1473427" cy="1049016"/>
          </a:xfrm>
          <a:prstGeom prst="rect">
            <a:avLst/>
          </a:prstGeom>
        </p:spPr>
      </p:pic>
      <p:pic>
        <p:nvPicPr>
          <p:cNvPr id="5" name="Afbeelding 4">
            <a:extLst>
              <a:ext uri="{FF2B5EF4-FFF2-40B4-BE49-F238E27FC236}">
                <a16:creationId xmlns:a16="http://schemas.microsoft.com/office/drawing/2014/main" id="{A7D49DFB-E774-EAD6-0B80-ED5941651515}"/>
              </a:ext>
            </a:extLst>
          </p:cNvPr>
          <p:cNvPicPr>
            <a:picLocks noChangeAspect="1"/>
          </p:cNvPicPr>
          <p:nvPr/>
        </p:nvPicPr>
        <p:blipFill>
          <a:blip r:embed="rId5"/>
          <a:stretch>
            <a:fillRect/>
          </a:stretch>
        </p:blipFill>
        <p:spPr>
          <a:xfrm>
            <a:off x="11182343" y="695147"/>
            <a:ext cx="997597" cy="1271273"/>
          </a:xfrm>
          <a:prstGeom prst="rect">
            <a:avLst/>
          </a:prstGeom>
        </p:spPr>
      </p:pic>
      <p:sp>
        <p:nvSpPr>
          <p:cNvPr id="6" name="Titel 5">
            <a:extLst>
              <a:ext uri="{FF2B5EF4-FFF2-40B4-BE49-F238E27FC236}">
                <a16:creationId xmlns:a16="http://schemas.microsoft.com/office/drawing/2014/main" id="{E7A9A0F9-0DAF-4027-B3B1-A3A33352DFBB}"/>
              </a:ext>
            </a:extLst>
          </p:cNvPr>
          <p:cNvSpPr>
            <a:spLocks noGrp="1"/>
          </p:cNvSpPr>
          <p:nvPr>
            <p:ph type="title"/>
          </p:nvPr>
        </p:nvSpPr>
        <p:spPr/>
        <p:txBody>
          <a:bodyPr/>
          <a:lstStyle/>
          <a:p>
            <a:endParaRPr lang="nl-NL"/>
          </a:p>
        </p:txBody>
      </p:sp>
      <p:pic>
        <p:nvPicPr>
          <p:cNvPr id="9" name="Onlinemedia 8" title="22-jarige Ayoub uit Amsterdam is boer">
            <a:hlinkClick r:id="" action="ppaction://media"/>
            <a:extLst>
              <a:ext uri="{FF2B5EF4-FFF2-40B4-BE49-F238E27FC236}">
                <a16:creationId xmlns:a16="http://schemas.microsoft.com/office/drawing/2014/main" id="{ACE33541-0FAC-5CCF-321C-B286538E39C3}"/>
              </a:ext>
            </a:extLst>
          </p:cNvPr>
          <p:cNvPicPr>
            <a:picLocks noGrp="1" noRot="1" noChangeAspect="1"/>
          </p:cNvPicPr>
          <p:nvPr>
            <p:ph idx="1"/>
            <a:videoFile r:link="rId1"/>
          </p:nvPr>
        </p:nvPicPr>
        <p:blipFill>
          <a:blip r:embed="rId6"/>
          <a:stretch>
            <a:fillRect/>
          </a:stretch>
        </p:blipFill>
        <p:spPr>
          <a:xfrm>
            <a:off x="12060" y="-10921"/>
            <a:ext cx="12167880" cy="6868921"/>
          </a:xfrm>
          <a:prstGeom prst="rect">
            <a:avLst/>
          </a:prstGeom>
        </p:spPr>
      </p:pic>
    </p:spTree>
    <p:extLst>
      <p:ext uri="{BB962C8B-B14F-4D97-AF65-F5344CB8AC3E}">
        <p14:creationId xmlns:p14="http://schemas.microsoft.com/office/powerpoint/2010/main" val="154649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957a39-1f62-4cef-935a-f664fa9bc04c">
      <Terms xmlns="http://schemas.microsoft.com/office/infopath/2007/PartnerControls"/>
    </lcf76f155ced4ddcb4097134ff3c332f>
    <TaxCatchAll xmlns="9281fe5b-abce-4aec-9403-dcdb2cb047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24DE0223BBD64DA880C2297F0A87F3" ma:contentTypeVersion="17" ma:contentTypeDescription="Een nieuw document maken." ma:contentTypeScope="" ma:versionID="4191f9c4322172eaed3e1ca765518ed7">
  <xsd:schema xmlns:xsd="http://www.w3.org/2001/XMLSchema" xmlns:xs="http://www.w3.org/2001/XMLSchema" xmlns:p="http://schemas.microsoft.com/office/2006/metadata/properties" xmlns:ns2="0b957a39-1f62-4cef-935a-f664fa9bc04c" xmlns:ns3="9281fe5b-abce-4aec-9403-dcdb2cb047d7" targetNamespace="http://schemas.microsoft.com/office/2006/metadata/properties" ma:root="true" ma:fieldsID="0e6742f68a80ed4d73515650cc9757c8" ns2:_="" ns3:_="">
    <xsd:import namespace="0b957a39-1f62-4cef-935a-f664fa9bc04c"/>
    <xsd:import namespace="9281fe5b-abce-4aec-9403-dcdb2cb047d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57a39-1f62-4cef-935a-f664fa9bc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9094ed71-ad37-40d4-b95a-d4271a6f83fc"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81fe5b-abce-4aec-9403-dcdb2cb047d7"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6212e56c-6e5c-4bee-b13a-1b778d3e41a7}" ma:internalName="TaxCatchAll" ma:showField="CatchAllData" ma:web="9281fe5b-abce-4aec-9403-dcdb2cb04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9094ed71-ad37-40d4-b95a-d4271a6f83fc" ContentTypeId="0x0101" PreviousValue="false"/>
</file>

<file path=customXml/itemProps1.xml><?xml version="1.0" encoding="utf-8"?>
<ds:datastoreItem xmlns:ds="http://schemas.openxmlformats.org/officeDocument/2006/customXml" ds:itemID="{8C3DB6D7-5297-4F17-9A34-6624711B21AC}">
  <ds:schemaRefs>
    <ds:schemaRef ds:uri="0b957a39-1f62-4cef-935a-f664fa9bc04c"/>
    <ds:schemaRef ds:uri="9281fe5b-abce-4aec-9403-dcdb2cb047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4F8FE9-7A58-4132-8A7B-640F61BF6BED}">
  <ds:schemaRefs>
    <ds:schemaRef ds:uri="http://schemas.microsoft.com/sharepoint/v3/contenttype/forms"/>
  </ds:schemaRefs>
</ds:datastoreItem>
</file>

<file path=customXml/itemProps3.xml><?xml version="1.0" encoding="utf-8"?>
<ds:datastoreItem xmlns:ds="http://schemas.openxmlformats.org/officeDocument/2006/customXml" ds:itemID="{FA0716DB-5E01-46F9-A061-87EEA603B325}">
  <ds:schemaRefs>
    <ds:schemaRef ds:uri="0b957a39-1f62-4cef-935a-f664fa9bc04c"/>
    <ds:schemaRef ds:uri="9281fe5b-abce-4aec-9403-dcdb2cb047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07AB48EE-32A4-4F94-9610-1E6852B421DB}">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0</TotalTime>
  <Words>2447</Words>
  <Application>Microsoft Office PowerPoint</Application>
  <PresentationFormat>Breedbeeld</PresentationFormat>
  <Paragraphs>211</Paragraphs>
  <Slides>30</Slides>
  <Notes>29</Notes>
  <HiddenSlides>2</HiddenSlides>
  <MMClips>3</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30</vt:i4>
      </vt:variant>
    </vt:vector>
  </HeadingPairs>
  <TitlesOfParts>
    <vt:vector size="38" baseType="lpstr">
      <vt:lpstr>Aptos</vt:lpstr>
      <vt:lpstr>Arial</vt:lpstr>
      <vt:lpstr>Avenir Next LT Pro</vt:lpstr>
      <vt:lpstr>Calibri</vt:lpstr>
      <vt:lpstr>Posterama</vt:lpstr>
      <vt:lpstr>Quattrocento Sans</vt:lpstr>
      <vt:lpstr>Wingdings</vt:lpstr>
      <vt:lpstr>SplashVTI</vt:lpstr>
      <vt:lpstr>Tips voor de docent bij het uitvoeren van deze les:</vt:lpstr>
      <vt:lpstr>Beroepentest</vt:lpstr>
      <vt:lpstr>Omgaan met verwachtingen van anderen</vt:lpstr>
      <vt:lpstr>Wat ga je deze les doen?</vt:lpstr>
      <vt:lpstr>Nieuwe woorden</vt:lpstr>
      <vt:lpstr>Opdracht: Kleur de vakjes in het spinnenweb. Hoe meer gekleurde vakjes, hoe belangrijker het voor jou is</vt:lpstr>
      <vt:lpstr>Hoe kies jij?</vt:lpstr>
      <vt:lpstr>Wie zijn voor jou belangrijk bij het maken van loopbaankeuzes?</vt:lpstr>
      <vt:lpstr>PowerPoint-presentatie</vt:lpstr>
      <vt:lpstr>Wat vind jij?</vt:lpstr>
      <vt:lpstr>Wat vind jij?</vt:lpstr>
      <vt:lpstr>Wat vind jij?</vt:lpstr>
      <vt:lpstr>Wat vind jij?</vt:lpstr>
      <vt:lpstr>Wat vind jij?</vt:lpstr>
      <vt:lpstr>Wat vind jij?</vt:lpstr>
      <vt:lpstr>PowerPoint-presentatie</vt:lpstr>
      <vt:lpstr>Welke tips geeft Aziz?</vt:lpstr>
      <vt:lpstr>PowerPoint-presentatie</vt:lpstr>
      <vt:lpstr>Welke tips geeft Miquel?</vt:lpstr>
      <vt:lpstr>Opdracht</vt:lpstr>
      <vt:lpstr>Vastleggen</vt:lpstr>
      <vt:lpstr>Vervolg </vt:lpstr>
      <vt:lpstr>Omgaan met verwachtingen</vt:lpstr>
      <vt:lpstr>Wat ga je deze les doen?</vt:lpstr>
      <vt:lpstr>Nieuwe woorden, wie kent ze nog?</vt:lpstr>
      <vt:lpstr>Drama: rollenspel</vt:lpstr>
      <vt:lpstr>Drama: rollenspel</vt:lpstr>
      <vt:lpstr>Vastleggen</vt:lpstr>
      <vt:lpstr>Opdracht: Kleur opnieuw de vakjes in het spinnenweb. </vt:lpstr>
      <vt:lpstr>Vastleggen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 Zijffers</dc:creator>
  <cp:lastModifiedBy>Michel Zijffers</cp:lastModifiedBy>
  <cp:revision>2</cp:revision>
  <dcterms:created xsi:type="dcterms:W3CDTF">2024-09-24T10:43:43Z</dcterms:created>
  <dcterms:modified xsi:type="dcterms:W3CDTF">2025-12-05T15:36:23Z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0x0101009724DE0223BBD64DA880C2297F0A87F3</vt:lpwstr>
  </property>
  <property fmtid="{D5CDD505-2E9C-101B-9397-08002B2CF9AE}" pid="3" name="MediaServiceImageTags">
    <vt:lpwstr/>
  </property>
</Properties>
</file>