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15"/>
  </p:notesMasterIdLst>
  <p:sldIdLst>
    <p:sldId id="278" r:id="rId6"/>
    <p:sldId id="256" r:id="rId7"/>
    <p:sldId id="257" r:id="rId8"/>
    <p:sldId id="260" r:id="rId9"/>
    <p:sldId id="261" r:id="rId10"/>
    <p:sldId id="262" r:id="rId11"/>
    <p:sldId id="265" r:id="rId12"/>
    <p:sldId id="266" r:id="rId13"/>
    <p:sldId id="26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B22A2-601A-4368-A0C3-7EB90EF2592D}" v="1" dt="2026-02-10T15:28:38.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Zijffers" userId="e4879f7b-faa3-4d42-bc81-fca27fde6ff9" providerId="ADAL" clId="{D56E4914-94C5-4A73-81D0-E98C9654A735}"/>
    <pc:docChg chg="addSld modSld">
      <pc:chgData name="Michel Zijffers" userId="e4879f7b-faa3-4d42-bc81-fca27fde6ff9" providerId="ADAL" clId="{D56E4914-94C5-4A73-81D0-E98C9654A735}" dt="2026-02-10T15:28:43.673" v="1" actId="729"/>
      <pc:docMkLst>
        <pc:docMk/>
      </pc:docMkLst>
      <pc:sldChg chg="add mod modShow">
        <pc:chgData name="Michel Zijffers" userId="e4879f7b-faa3-4d42-bc81-fca27fde6ff9" providerId="ADAL" clId="{D56E4914-94C5-4A73-81D0-E98C9654A735}" dt="2026-02-10T15:28:43.673" v="1" actId="729"/>
        <pc:sldMkLst>
          <pc:docMk/>
          <pc:sldMk cId="3654059895"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10-2-2026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33905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2017043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209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2/10/2026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2/10/2026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2/10/2026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2/10/2026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2/10/2026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2/10/2026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2/10/2026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2/10/2026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2/10/2026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2/10/2026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2/10/2026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2/10/2026</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dirty="0"/>
              <a:t>Lees de </a:t>
            </a:r>
            <a:r>
              <a:rPr lang="nl-NL" sz="2400" b="1" dirty="0"/>
              <a:t>notities</a:t>
            </a:r>
            <a:r>
              <a:rPr lang="nl-NL" sz="2400" dirty="0"/>
              <a:t> onder de sheets voor uitleg en suggesties.</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Voordat de klas met de inhoud van de les aan de slag gaat is er een sheet met </a:t>
            </a:r>
            <a:r>
              <a:rPr lang="nl-NL" sz="2400" b="1" dirty="0"/>
              <a:t>moeilijke woorden</a:t>
            </a:r>
            <a:r>
              <a:rPr lang="nl-NL" sz="2400" dirty="0"/>
              <a:t>. Vul deze woordenlijst aan, passend bij het niveau van de klas. </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dirty="0"/>
              <a:t>In sommige opdrachten wordt gesproken over </a:t>
            </a:r>
            <a:r>
              <a:rPr lang="nl-NL" sz="2400" b="1" dirty="0"/>
              <a:t>ouders/ verzorgers</a:t>
            </a:r>
            <a:r>
              <a:rPr lang="nl-NL" sz="2400" dirty="0"/>
              <a:t>. Voor </a:t>
            </a:r>
            <a:r>
              <a:rPr lang="nl-NL" sz="2400" b="1" dirty="0"/>
              <a:t>AMV-</a:t>
            </a:r>
            <a:r>
              <a:rPr lang="nl-NL" sz="2400" b="1" dirty="0" err="1"/>
              <a:t>ers</a:t>
            </a:r>
            <a:r>
              <a:rPr lang="nl-NL" sz="2400" dirty="0"/>
              <a:t> is deze benaming vaak niet passend en confronterend. In dat geval kan je ouders/ verzorgers vervangen door bijvoorbeeld </a:t>
            </a:r>
            <a:r>
              <a:rPr lang="nl-NL" sz="2400" b="1" dirty="0"/>
              <a:t>'goede bekende’</a:t>
            </a:r>
            <a:r>
              <a:rPr lang="nl-NL" sz="2400" dirty="0"/>
              <a:t>.</a:t>
            </a:r>
            <a:r>
              <a:rPr lang="nl-NL" sz="2400" b="1" dirty="0"/>
              <a:t> </a:t>
            </a:r>
            <a:endParaRPr lang="nl-NL"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7093906" cy="2800349"/>
          </a:xfrm>
        </p:spPr>
        <p:txBody>
          <a:bodyPr anchor="ctr">
            <a:normAutofit/>
          </a:bodyPr>
          <a:lstStyle/>
          <a:p>
            <a:r>
              <a:rPr lang="nl-NL" b="1" dirty="0">
                <a:effectLst>
                  <a:outerShdw blurRad="38100" dist="38100" dir="2700000" algn="tl">
                    <a:srgbClr val="000000">
                      <a:alpha val="43137"/>
                    </a:srgbClr>
                  </a:outerShdw>
                </a:effectLst>
                <a:latin typeface="+mn-lt"/>
                <a:cs typeface="Arial" panose="020B0604020202020204" pitchFamily="34" charset="0"/>
              </a:rPr>
              <a:t>Beroepeninterviews</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Wat ga je deze les doen?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lnSpcReduction="10000"/>
          </a:bodyPr>
          <a:lstStyle/>
          <a:p>
            <a:r>
              <a:rPr lang="nl-NL" sz="3200" dirty="0"/>
              <a:t>Lesdoelen:</a:t>
            </a:r>
          </a:p>
          <a:p>
            <a:pPr marL="342900" indent="-342900">
              <a:buFont typeface="Arial" panose="020B0604020202020204" pitchFamily="34" charset="0"/>
              <a:buChar char="•"/>
            </a:pPr>
            <a:r>
              <a:rPr lang="nl-NL" dirty="0"/>
              <a:t>Je leert een gesprek met werkende mensen voor te bereiden</a:t>
            </a:r>
          </a:p>
          <a:p>
            <a:pPr marL="342900" indent="-342900">
              <a:buFont typeface="Arial" panose="020B0604020202020204" pitchFamily="34" charset="0"/>
              <a:buChar char="•"/>
            </a:pPr>
            <a:r>
              <a:rPr lang="nl-NL" dirty="0"/>
              <a:t>Je voert een gesprek met werkende mensen</a:t>
            </a:r>
          </a:p>
          <a:p>
            <a:pPr marL="342900" indent="-342900">
              <a:buFont typeface="Arial" panose="020B0604020202020204" pitchFamily="34" charset="0"/>
              <a:buChar char="•"/>
            </a:pPr>
            <a:r>
              <a:rPr lang="nl-NL" dirty="0"/>
              <a:t>Je denkt na of het beroep dat je </a:t>
            </a:r>
            <a:r>
              <a:rPr lang="nl-NL"/>
              <a:t>hebt besproken bij jou past</a:t>
            </a:r>
            <a:endParaRPr lang="nl-NL" dirty="0"/>
          </a:p>
          <a:p>
            <a:pPr marL="342900" indent="-342900">
              <a:buFont typeface="Arial" panose="020B0604020202020204" pitchFamily="34" charset="0"/>
              <a:buChar char="•"/>
            </a:pPr>
            <a:endParaRPr lang="nl-NL" dirty="0"/>
          </a:p>
          <a:p>
            <a:r>
              <a:rPr lang="nl-NL" sz="3200" dirty="0"/>
              <a:t>Activiteiten:</a:t>
            </a:r>
          </a:p>
          <a:p>
            <a:pPr marL="342900" indent="-342900">
              <a:buFont typeface="Wingdings" panose="05000000000000000000" pitchFamily="2" charset="2"/>
              <a:buChar char="q"/>
            </a:pPr>
            <a:r>
              <a:rPr lang="nl-NL" dirty="0"/>
              <a:t>Uitleg</a:t>
            </a:r>
          </a:p>
          <a:p>
            <a:pPr marL="342900" indent="-342900">
              <a:buFont typeface="Wingdings" panose="05000000000000000000" pitchFamily="2" charset="2"/>
              <a:buChar char="q"/>
            </a:pPr>
            <a:r>
              <a:rPr lang="nl-NL" dirty="0"/>
              <a:t>Opdracht</a:t>
            </a:r>
          </a:p>
          <a:p>
            <a:pPr marL="342900" indent="-342900">
              <a:buFont typeface="Wingdings" panose="05000000000000000000" pitchFamily="2" charset="2"/>
              <a:buChar char="q"/>
            </a:pPr>
            <a:r>
              <a:rPr lang="nl-NL" dirty="0"/>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8248689" y="918295"/>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normAutofit fontScale="90000"/>
          </a:bodyPr>
          <a:lstStyle/>
          <a:p>
            <a:r>
              <a:rPr lang="nl-NL" b="1" dirty="0">
                <a:latin typeface="+mn-lt"/>
              </a:rPr>
              <a:t>Welke moeilijke woorden kom je tegen?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dirty="0"/>
              <a:t>oriënteren					Eventuele plaatjes om woorden uit te leggen</a:t>
            </a:r>
          </a:p>
          <a:p>
            <a:pPr marL="342900" indent="-342900">
              <a:buFont typeface="Arial" panose="020B0604020202020204" pitchFamily="34" charset="0"/>
              <a:buChar char="•"/>
            </a:pPr>
            <a:r>
              <a:rPr lang="nl-NL" dirty="0"/>
              <a:t>interview					of toe te lichten	.</a:t>
            </a:r>
          </a:p>
          <a:p>
            <a:pPr marL="342900" indent="-342900">
              <a:buFont typeface="Arial" panose="020B0604020202020204" pitchFamily="34" charset="0"/>
              <a:buChar char="•"/>
            </a:pPr>
            <a:r>
              <a:rPr lang="nl-NL" dirty="0"/>
              <a:t>gespreksvoering</a:t>
            </a:r>
          </a:p>
          <a:p>
            <a:endParaRPr lang="nl-NL" dirty="0"/>
          </a:p>
          <a:p>
            <a:pPr marL="342900" indent="-342900">
              <a:buFont typeface="Arial" panose="020B0604020202020204" pitchFamily="34" charset="0"/>
              <a:buChar char="•"/>
            </a:pPr>
            <a:r>
              <a:rPr lang="nl-NL" dirty="0"/>
              <a:t>…</a:t>
            </a:r>
          </a:p>
          <a:p>
            <a:pPr marL="342900" indent="-34290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2"/>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3"/>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Uitleg</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r>
              <a:rPr lang="nl-NL" sz="2000" dirty="0"/>
              <a:t>In deze les gaan we een beroepeninterview voorbereiden.</a:t>
            </a:r>
            <a:br>
              <a:rPr lang="nl-NL" sz="2000" dirty="0"/>
            </a:br>
            <a:r>
              <a:rPr lang="nl-NL" sz="2000" dirty="0"/>
              <a:t>Je leert vragen stellen aan een onbekende, of iemand die je al wel kent. Je oefent eerst in de klas en gaat daarna een echt interview voorbereiden en doen!</a:t>
            </a:r>
          </a:p>
          <a:p>
            <a:endParaRPr lang="nl-NL"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85909D09-7E50-8874-793E-8DFCC2B73E2F}"/>
              </a:ext>
            </a:extLst>
          </p:cNvPr>
          <p:cNvPicPr>
            <a:picLocks noChangeAspect="1"/>
          </p:cNvPicPr>
          <p:nvPr/>
        </p:nvPicPr>
        <p:blipFill>
          <a:blip r:embed="rId4"/>
          <a:stretch>
            <a:fillRect/>
          </a:stretch>
        </p:blipFill>
        <p:spPr>
          <a:xfrm>
            <a:off x="9909224" y="389722"/>
            <a:ext cx="1800289" cy="889167"/>
          </a:xfrm>
          <a:prstGeom prst="rect">
            <a:avLst/>
          </a:prstGeom>
        </p:spPr>
      </p:pic>
    </p:spTree>
    <p:extLst>
      <p:ext uri="{BB962C8B-B14F-4D97-AF65-F5344CB8AC3E}">
        <p14:creationId xmlns:p14="http://schemas.microsoft.com/office/powerpoint/2010/main" val="424663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1: Vragen bedenken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dirty="0"/>
          </a:p>
          <a:p>
            <a:pPr marL="0" indent="0">
              <a:buNone/>
            </a:pPr>
            <a:r>
              <a:rPr lang="nl-NL" sz="2000" dirty="0"/>
              <a:t>Zet vragen op je opdrachtenblad die je wil weten over een beroep</a:t>
            </a:r>
          </a:p>
          <a:p>
            <a:pPr marL="0" indent="0">
              <a:buNone/>
            </a:pPr>
            <a:endParaRPr lang="nl-NL" sz="2000" dirty="0"/>
          </a:p>
          <a:p>
            <a:pPr marL="0" indent="0">
              <a:buNone/>
            </a:pPr>
            <a:r>
              <a:rPr lang="nl-NL" sz="2000" dirty="0"/>
              <a:t>Bijvoorbeeld:</a:t>
            </a:r>
          </a:p>
          <a:p>
            <a:pPr>
              <a:buFontTx/>
              <a:buChar char="-"/>
            </a:pPr>
            <a:r>
              <a:rPr lang="nl-NL" sz="2000" dirty="0"/>
              <a:t> Waarom vind jij je werk leuk?</a:t>
            </a:r>
          </a:p>
          <a:p>
            <a:pPr>
              <a:buFontTx/>
              <a:buChar char="-"/>
            </a:pPr>
            <a:r>
              <a:rPr lang="nl-NL" sz="2000" dirty="0"/>
              <a:t> Verdien je genoeg om te leven?</a:t>
            </a:r>
          </a:p>
          <a:p>
            <a:pPr>
              <a:buFontTx/>
              <a:buChar char="-"/>
            </a:pPr>
            <a:r>
              <a:rPr lang="nl-NL" sz="2000" dirty="0"/>
              <a:t> Denk je dat jouw werk bij mij past?</a:t>
            </a:r>
          </a:p>
          <a:p>
            <a:pPr>
              <a:buFontTx/>
              <a:buChar char="-"/>
            </a:pPr>
            <a:endParaRPr lang="nl-NL" sz="2000" dirty="0"/>
          </a:p>
          <a:p>
            <a:r>
              <a:rPr lang="nl-NL" dirty="0"/>
              <a:t>Je docent vertelt hoe lang je hebt om vragen te bedenken. Je bespreekt daarna de vragen in de klas</a:t>
            </a:r>
            <a:endParaRPr lang="nl-NL" sz="20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spTree>
    <p:extLst>
      <p:ext uri="{BB962C8B-B14F-4D97-AF65-F5344CB8AC3E}">
        <p14:creationId xmlns:p14="http://schemas.microsoft.com/office/powerpoint/2010/main" val="417675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2: Interview oefenen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dirty="0"/>
              <a:t>Je oefent jouw interview met twee klasgenootjes. Eén klasgenoot is de interviewer, de ander wordt geïnterviewd en de derde luistert mee en geeft tips en tops over het interview. Iedereen in jouw groepje is een keer de interviewer, wordt een keer geïnterviewd en luistert een keer naar het gesprek.</a:t>
            </a:r>
            <a:endParaRPr lang="nl-NL" sz="20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1083601" y="0"/>
            <a:ext cx="997597" cy="1271273"/>
          </a:xfrm>
          <a:prstGeom prst="rect">
            <a:avLst/>
          </a:prstGeom>
        </p:spPr>
      </p:pic>
      <p:pic>
        <p:nvPicPr>
          <p:cNvPr id="8" name="Afbeelding 7" descr="Afbeelding met tekenfilm, meubels, kleding, illustratie&#10;&#10;Door AI gegenereerde inhoud is mogelijk onjuist.">
            <a:extLst>
              <a:ext uri="{FF2B5EF4-FFF2-40B4-BE49-F238E27FC236}">
                <a16:creationId xmlns:a16="http://schemas.microsoft.com/office/drawing/2014/main" id="{62E84261-4EDB-E9A6-602C-94E38DA0B00A}"/>
              </a:ext>
            </a:extLst>
          </p:cNvPr>
          <p:cNvPicPr>
            <a:picLocks noChangeAspect="1"/>
          </p:cNvPicPr>
          <p:nvPr/>
        </p:nvPicPr>
        <p:blipFill>
          <a:blip r:embed="rId5"/>
          <a:stretch>
            <a:fillRect/>
          </a:stretch>
        </p:blipFill>
        <p:spPr>
          <a:xfrm>
            <a:off x="5663747" y="2981672"/>
            <a:ext cx="1714588" cy="3073558"/>
          </a:xfrm>
          <a:prstGeom prst="rect">
            <a:avLst/>
          </a:prstGeom>
        </p:spPr>
      </p:pic>
      <p:pic>
        <p:nvPicPr>
          <p:cNvPr id="10" name="Afbeelding 9" descr="Afbeelding met tekening, schets, verven, tekenfilm&#10;&#10;Door AI gegenereerde inhoud is mogelijk onjuist.">
            <a:extLst>
              <a:ext uri="{FF2B5EF4-FFF2-40B4-BE49-F238E27FC236}">
                <a16:creationId xmlns:a16="http://schemas.microsoft.com/office/drawing/2014/main" id="{53301BF0-2B7F-5DC0-CE5A-F11B4BFEF367}"/>
              </a:ext>
            </a:extLst>
          </p:cNvPr>
          <p:cNvPicPr>
            <a:picLocks noChangeAspect="1"/>
          </p:cNvPicPr>
          <p:nvPr/>
        </p:nvPicPr>
        <p:blipFill>
          <a:blip r:embed="rId6"/>
          <a:stretch>
            <a:fillRect/>
          </a:stretch>
        </p:blipFill>
        <p:spPr>
          <a:xfrm>
            <a:off x="2640842" y="2981672"/>
            <a:ext cx="2248016" cy="3035456"/>
          </a:xfrm>
          <a:prstGeom prst="rect">
            <a:avLst/>
          </a:prstGeom>
        </p:spPr>
      </p:pic>
      <p:pic>
        <p:nvPicPr>
          <p:cNvPr id="12" name="Afbeelding 11" descr="Afbeelding met kleding, Broek, staan, Menselijk gezicht&#10;&#10;Door AI gegenereerde inhoud is mogelijk onjuist.">
            <a:extLst>
              <a:ext uri="{FF2B5EF4-FFF2-40B4-BE49-F238E27FC236}">
                <a16:creationId xmlns:a16="http://schemas.microsoft.com/office/drawing/2014/main" id="{8278C383-F792-70B3-25C7-5DC37D77D0DE}"/>
              </a:ext>
            </a:extLst>
          </p:cNvPr>
          <p:cNvPicPr>
            <a:picLocks noChangeAspect="1"/>
          </p:cNvPicPr>
          <p:nvPr/>
        </p:nvPicPr>
        <p:blipFill>
          <a:blip r:embed="rId7"/>
          <a:stretch>
            <a:fillRect/>
          </a:stretch>
        </p:blipFill>
        <p:spPr>
          <a:xfrm>
            <a:off x="8428269" y="2981672"/>
            <a:ext cx="1301817" cy="3073558"/>
          </a:xfrm>
          <a:prstGeom prst="rect">
            <a:avLst/>
          </a:prstGeom>
        </p:spPr>
      </p:pic>
      <p:sp>
        <p:nvSpPr>
          <p:cNvPr id="13" name="Tekstvak 12">
            <a:extLst>
              <a:ext uri="{FF2B5EF4-FFF2-40B4-BE49-F238E27FC236}">
                <a16:creationId xmlns:a16="http://schemas.microsoft.com/office/drawing/2014/main" id="{F61BC33C-ACAF-C760-DA24-9D53D0644A9D}"/>
              </a:ext>
            </a:extLst>
          </p:cNvPr>
          <p:cNvSpPr txBox="1"/>
          <p:nvPr/>
        </p:nvSpPr>
        <p:spPr>
          <a:xfrm>
            <a:off x="2640842" y="6275540"/>
            <a:ext cx="2408705" cy="369332"/>
          </a:xfrm>
          <a:prstGeom prst="rect">
            <a:avLst/>
          </a:prstGeom>
          <a:noFill/>
        </p:spPr>
        <p:txBody>
          <a:bodyPr wrap="square" rtlCol="0">
            <a:spAutoFit/>
          </a:bodyPr>
          <a:lstStyle/>
          <a:p>
            <a:r>
              <a:rPr lang="nl-NL" dirty="0"/>
              <a:t>Geïnterviewde</a:t>
            </a:r>
          </a:p>
        </p:txBody>
      </p:sp>
      <p:sp>
        <p:nvSpPr>
          <p:cNvPr id="14" name="Tekstvak 13">
            <a:extLst>
              <a:ext uri="{FF2B5EF4-FFF2-40B4-BE49-F238E27FC236}">
                <a16:creationId xmlns:a16="http://schemas.microsoft.com/office/drawing/2014/main" id="{D7572049-FE7C-0586-C0A8-7C1607CF93E2}"/>
              </a:ext>
            </a:extLst>
          </p:cNvPr>
          <p:cNvSpPr txBox="1"/>
          <p:nvPr/>
        </p:nvSpPr>
        <p:spPr>
          <a:xfrm>
            <a:off x="5663747" y="6275540"/>
            <a:ext cx="2408705" cy="369332"/>
          </a:xfrm>
          <a:prstGeom prst="rect">
            <a:avLst/>
          </a:prstGeom>
          <a:noFill/>
        </p:spPr>
        <p:txBody>
          <a:bodyPr wrap="square" rtlCol="0">
            <a:spAutoFit/>
          </a:bodyPr>
          <a:lstStyle/>
          <a:p>
            <a:r>
              <a:rPr lang="nl-NL" dirty="0"/>
              <a:t>Interviewer</a:t>
            </a:r>
          </a:p>
        </p:txBody>
      </p:sp>
      <p:sp>
        <p:nvSpPr>
          <p:cNvPr id="15" name="Tekstvak 14">
            <a:extLst>
              <a:ext uri="{FF2B5EF4-FFF2-40B4-BE49-F238E27FC236}">
                <a16:creationId xmlns:a16="http://schemas.microsoft.com/office/drawing/2014/main" id="{D562A913-B83F-4A35-979F-BC96096D813A}"/>
              </a:ext>
            </a:extLst>
          </p:cNvPr>
          <p:cNvSpPr txBox="1"/>
          <p:nvPr/>
        </p:nvSpPr>
        <p:spPr>
          <a:xfrm>
            <a:off x="8428269" y="6275540"/>
            <a:ext cx="2408705" cy="369332"/>
          </a:xfrm>
          <a:prstGeom prst="rect">
            <a:avLst/>
          </a:prstGeom>
          <a:noFill/>
        </p:spPr>
        <p:txBody>
          <a:bodyPr wrap="square" rtlCol="0">
            <a:spAutoFit/>
          </a:bodyPr>
          <a:lstStyle/>
          <a:p>
            <a:r>
              <a:rPr lang="nl-NL" dirty="0"/>
              <a:t>Luisteraar</a:t>
            </a:r>
          </a:p>
        </p:txBody>
      </p:sp>
    </p:spTree>
    <p:extLst>
      <p:ext uri="{BB962C8B-B14F-4D97-AF65-F5344CB8AC3E}">
        <p14:creationId xmlns:p14="http://schemas.microsoft.com/office/powerpoint/2010/main" val="2779514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3: Interview (huiswerk)</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dirty="0"/>
              <a:t>Nu je je interview hebt geoefend en de opmerkingen van de luisteraar hebt verwerkt ben je klaar om je interview te gaan doen.</a:t>
            </a:r>
          </a:p>
          <a:p>
            <a:pPr marL="0" indent="0">
              <a:buNone/>
            </a:pPr>
            <a:endParaRPr lang="nl-NL" sz="2000" dirty="0"/>
          </a:p>
          <a:p>
            <a:pPr marL="0" indent="0">
              <a:buNone/>
            </a:pPr>
            <a:r>
              <a:rPr lang="nl-NL" dirty="0"/>
              <a:t>Je neemt, na school, je interview af bij iemand waarmee je dat hebt afgesproken. Dat kan een bekende zijn, familie, je sportcoach, een werkende vriend, of juist een onbekende persoon met een interessant beroep.</a:t>
            </a:r>
          </a:p>
          <a:p>
            <a:pPr marL="0" indent="0">
              <a:buNone/>
            </a:pPr>
            <a:br>
              <a:rPr lang="nl-NL" dirty="0"/>
            </a:br>
            <a:r>
              <a:rPr lang="nl-NL" dirty="0"/>
              <a:t>Je neemt je opdrachtenblad mee, zodat je aantekeningen kunt maken. Je kunt ook vragen of je het interview mag opnemen (alleen spraak, of video).</a:t>
            </a:r>
          </a:p>
          <a:p>
            <a:pPr marL="0" indent="0">
              <a:buNone/>
            </a:pPr>
            <a:endParaRPr lang="nl-NL" sz="2000" dirty="0"/>
          </a:p>
          <a:p>
            <a:pPr marL="0" indent="0">
              <a:buNone/>
            </a:pPr>
            <a:r>
              <a:rPr lang="nl-NL" dirty="0"/>
              <a:t>De volgende dag bespreek je het interview op school.</a:t>
            </a:r>
            <a:endParaRPr lang="nl-NL" sz="20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1210714" y="0"/>
            <a:ext cx="997597" cy="1271273"/>
          </a:xfrm>
          <a:prstGeom prst="rect">
            <a:avLst/>
          </a:prstGeom>
        </p:spPr>
      </p:pic>
    </p:spTree>
    <p:extLst>
      <p:ext uri="{BB962C8B-B14F-4D97-AF65-F5344CB8AC3E}">
        <p14:creationId xmlns:p14="http://schemas.microsoft.com/office/powerpoint/2010/main" val="220676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b="1" dirty="0">
                <a:latin typeface="+mn-lt"/>
              </a:rPr>
              <a:t>Opdracht 4: Verwerken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0" indent="0">
              <a:buNone/>
            </a:pPr>
            <a:r>
              <a:rPr lang="nl-NL" sz="2000" dirty="0"/>
              <a:t>Tijdens de laatste opdracht van deze les bespreek je met de klas hoe je interview ging. Je krijgt nog tips en tops van de klas.</a:t>
            </a:r>
          </a:p>
          <a:p>
            <a:pPr marL="0" indent="0">
              <a:buNone/>
            </a:pPr>
            <a:endParaRPr lang="nl-NL" dirty="0"/>
          </a:p>
          <a:p>
            <a:pPr marL="0" indent="0">
              <a:buNone/>
            </a:pPr>
            <a:r>
              <a:rPr lang="nl-NL" sz="2000" dirty="0"/>
              <a:t>Daarna schrijf je voor jezelf op hoe je vond dat het is gegaan en wat je hebt geleerd van:</a:t>
            </a:r>
          </a:p>
          <a:p>
            <a:pPr marL="342900" indent="-342900">
              <a:buFontTx/>
              <a:buChar char="-"/>
            </a:pPr>
            <a:r>
              <a:rPr lang="nl-NL" dirty="0"/>
              <a:t>het interviewen zelf (heb je meer vertrouwen om in gesprek te gaan?)</a:t>
            </a:r>
          </a:p>
          <a:p>
            <a:pPr marL="342900" indent="-342900">
              <a:buFontTx/>
              <a:buChar char="-"/>
            </a:pPr>
            <a:r>
              <a:rPr lang="nl-NL" dirty="0"/>
              <a:t>de inhoud van het interview (wat heb je geleerd over het beroep?)</a:t>
            </a:r>
          </a:p>
          <a:p>
            <a:pPr marL="342900" indent="-342900">
              <a:buFontTx/>
              <a:buChar char="-"/>
            </a:pPr>
            <a:r>
              <a:rPr lang="nl-NL" dirty="0"/>
              <a:t>je wensen voor de toekomst (wat zou je een volgende keer anders willen doen?)</a:t>
            </a:r>
          </a:p>
          <a:p>
            <a:pPr marL="342900" indent="-342900">
              <a:buFontTx/>
              <a:buChar char="-"/>
            </a:pPr>
            <a:endParaRPr lang="nl-NL" dirty="0"/>
          </a:p>
          <a:p>
            <a:r>
              <a:rPr lang="nl-NL" dirty="0"/>
              <a:t>Leg je ervaringen vast in je loopbaandossier of portfolio</a:t>
            </a:r>
          </a:p>
          <a:p>
            <a:pPr marL="342900" indent="-342900">
              <a:buFontTx/>
              <a:buChar char="-"/>
            </a:pPr>
            <a:endParaRPr lang="nl-NL" sz="20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1194403" y="7616"/>
            <a:ext cx="997597" cy="1271273"/>
          </a:xfrm>
          <a:prstGeom prst="rect">
            <a:avLst/>
          </a:prstGeom>
        </p:spPr>
      </p:pic>
      <p:pic>
        <p:nvPicPr>
          <p:cNvPr id="7" name="Afbeelding 6">
            <a:extLst>
              <a:ext uri="{FF2B5EF4-FFF2-40B4-BE49-F238E27FC236}">
                <a16:creationId xmlns:a16="http://schemas.microsoft.com/office/drawing/2014/main" id="{B378F1AE-25FF-302C-E036-F9B461AB1579}"/>
              </a:ext>
            </a:extLst>
          </p:cNvPr>
          <p:cNvPicPr>
            <a:picLocks noChangeAspect="1"/>
          </p:cNvPicPr>
          <p:nvPr/>
        </p:nvPicPr>
        <p:blipFill>
          <a:blip r:embed="rId5"/>
          <a:stretch>
            <a:fillRect/>
          </a:stretch>
        </p:blipFill>
        <p:spPr>
          <a:xfrm>
            <a:off x="7547097" y="4519823"/>
            <a:ext cx="1005927" cy="1255885"/>
          </a:xfrm>
          <a:prstGeom prst="rect">
            <a:avLst/>
          </a:prstGeom>
        </p:spPr>
      </p:pic>
    </p:spTree>
    <p:extLst>
      <p:ext uri="{BB962C8B-B14F-4D97-AF65-F5344CB8AC3E}">
        <p14:creationId xmlns:p14="http://schemas.microsoft.com/office/powerpoint/2010/main" val="4290108075"/>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t is MBO PowerPoint" ma:contentTypeID="0x0101002325729145C8D748B248DC121F77B95D00589FC1A17626854FA4D0163B83E70AEB" ma:contentTypeVersion="2" ma:contentTypeDescription="Dit is MBO format voor PowerPoint presentaties" ma:contentTypeScope="" ma:versionID="b4b680181503ad025f65030ad36e05c0">
  <xsd:schema xmlns:xsd="http://www.w3.org/2001/XMLSchema" xmlns:xs="http://www.w3.org/2001/XMLSchema" xmlns:p="http://schemas.microsoft.com/office/2006/metadata/properties" targetNamespace="http://schemas.microsoft.com/office/2006/metadata/properties" ma:root="true" ma:fieldsID="183e368269c859dc5448a8715769015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094ed71-ad37-40d4-b95a-d4271a6f83fc" ContentTypeId="0x0101002325729145C8D748B248DC121F77B95D" PreviousValue="false" LastSyncTimeStamp="2021-12-01T09:46:53.023Z"/>
</file>

<file path=customXml/itemProps1.xml><?xml version="1.0" encoding="utf-8"?>
<ds:datastoreItem xmlns:ds="http://schemas.openxmlformats.org/officeDocument/2006/customXml" ds:itemID="{32E3B69B-99B3-4F0A-92A6-402D8B00D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EC31392-E3FE-43E8-AAC5-EEEC1AA70C21}">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586AB19-4A37-40DD-8D4C-AEE82A8B49D5}">
  <ds:schemaRefs>
    <ds:schemaRef ds:uri="http://schemas.microsoft.com/sharepoint/v3/contenttype/forms"/>
  </ds:schemaRefs>
</ds:datastoreItem>
</file>

<file path=customXml/itemProps4.xml><?xml version="1.0" encoding="utf-8"?>
<ds:datastoreItem xmlns:ds="http://schemas.openxmlformats.org/officeDocument/2006/customXml" ds:itemID="{81AE14B9-43FD-430C-A40B-0149131DB3B4}">
  <ds:schemaRefs>
    <ds:schemaRef ds:uri="Microsoft.SharePoint.Taxonomy.ContentTypeSync"/>
  </ds:schemaRefs>
</ds:datastoreItem>
</file>

<file path=docMetadata/LabelInfo.xml><?xml version="1.0" encoding="utf-8"?>
<clbl:labelList xmlns:clbl="http://schemas.microsoft.com/office/2020/mipLabelMetadata">
  <clbl:label id="{a3b68aaf-f349-420a-94c0-e0e7e56b73e0}" enabled="0" method="" siteId="{a3b68aaf-f349-420a-94c0-e0e7e56b73e0}" removed="1"/>
</clbl:labelList>
</file>

<file path=docProps/app.xml><?xml version="1.0" encoding="utf-8"?>
<Properties xmlns="http://schemas.openxmlformats.org/officeDocument/2006/extended-properties" xmlns:vt="http://schemas.openxmlformats.org/officeDocument/2006/docPropsVTypes">
  <TotalTime>25039</TotalTime>
  <Words>566</Words>
  <Application>Microsoft Office PowerPoint</Application>
  <PresentationFormat>Breedbeeld</PresentationFormat>
  <Paragraphs>67</Paragraphs>
  <Slides>9</Slides>
  <Notes>7</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Aptos</vt:lpstr>
      <vt:lpstr>Arial</vt:lpstr>
      <vt:lpstr>Avenir Next LT Pro</vt:lpstr>
      <vt:lpstr>Calibri</vt:lpstr>
      <vt:lpstr>Posterama</vt:lpstr>
      <vt:lpstr>Wingdings</vt:lpstr>
      <vt:lpstr>SplashVTI</vt:lpstr>
      <vt:lpstr>Tips voor de docent bij het uitvoeren van deze les:</vt:lpstr>
      <vt:lpstr>Beroepeninterviews</vt:lpstr>
      <vt:lpstr>Wat ga je deze les doen? </vt:lpstr>
      <vt:lpstr>Welke moeilijke woorden kom je tegen?</vt:lpstr>
      <vt:lpstr>Uitleg</vt:lpstr>
      <vt:lpstr>Opdracht 1: Vragen bedenken</vt:lpstr>
      <vt:lpstr>Opdracht 2: Interview oefenen</vt:lpstr>
      <vt:lpstr>Opdracht 3: Interview (huiswerk)</vt:lpstr>
      <vt:lpstr>Opdracht 4: Verwerken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Michel Zijffers</cp:lastModifiedBy>
  <cp:revision>4</cp:revision>
  <dcterms:created xsi:type="dcterms:W3CDTF">2024-09-24T10:43:43Z</dcterms:created>
  <dcterms:modified xsi:type="dcterms:W3CDTF">2026-02-10T15:28:48Z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0x0101002325729145C8D748B248DC121F77B95D00589FC1A17626854FA4D0163B83E70AEB</vt:lpwstr>
  </property>
</Properties>
</file>