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5"/>
  </p:sldMasterIdLst>
  <p:notesMasterIdLst>
    <p:notesMasterId r:id="rId13"/>
  </p:notesMasterIdLst>
  <p:sldIdLst>
    <p:sldId id="256" r:id="rId6"/>
    <p:sldId id="257" r:id="rId7"/>
    <p:sldId id="261" r:id="rId8"/>
    <p:sldId id="260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3" autoAdjust="0"/>
    <p:restoredTop sz="77746" autoAdjust="0"/>
  </p:normalViewPr>
  <p:slideViewPr>
    <p:cSldViewPr snapToGrid="0">
      <p:cViewPr varScale="1">
        <p:scale>
          <a:sx n="47" d="100"/>
          <a:sy n="47" d="100"/>
        </p:scale>
        <p:origin x="13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F048DB-88FB-4548-9909-40004E95886A}" type="datetimeFigureOut">
              <a:rPr lang="nl-NL" smtClean="0"/>
              <a:t>31-10-2024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854E0E-231C-4A49-B263-D125F8314F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254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54E0E-231C-4A49-B263-D125F8314FE3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0543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nl-NL" dirty="0"/>
              <a:t>Deze LOB-opdracht kun je ook in een NT2 les uitvoeren, hoeft niet perse in de LOB-les. </a:t>
            </a: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nl-NL" sz="12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Bezoek een website met bijzondere beroepen of lees in de klas (eenvoudige) boeken die gaan over beroepen. Bijvoorbeeld ‘Van boswachter tot </a:t>
            </a:r>
            <a:r>
              <a:rPr lang="nl-NL" sz="12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youtuber’en</a:t>
            </a:r>
            <a:r>
              <a:rPr lang="nl-NL" sz="12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 ‘Weet je wat ik worden wil’. </a:t>
            </a: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nl-NL" sz="12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In het eerste boek worden mensen geïnterviewd over wat hun beroep inhoudt en bijzonder maakt.</a:t>
            </a: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nl-NL" sz="12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In het tweede boek worden </a:t>
            </a:r>
            <a:r>
              <a:rPr lang="nl-NL" sz="1200" b="0" i="0" dirty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allerlei hedendaagse beroepen beschreven zoals stemacteur, medisch illustrator, geldverwerker of trouwambtenaar.</a:t>
            </a: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nl-NL" sz="12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Op de 3 websites vind je bijzondere of gekke beroepen. Sommige teksten zijn langer en moeilijker., dus bekijk wat past bij je leerlingen.  </a:t>
            </a:r>
          </a:p>
          <a:p>
            <a:pPr marL="139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nl-NL" sz="12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Op de website Beroepen in het mbo kiezen de leerlingen eerst wat ze leuk vinden, daarna komen ze bij beroepen uit. </a:t>
            </a: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nl-NL" sz="1200" b="0" i="0" dirty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Ze kiezen één beroep uit waarover ze een tekst schrijven. Ze leggen uit wat het beroep inhoudt en welke opleiding je ervoor nodig hebt. . En ze geven argumenten waarom ze dit beroep wel of niet zouden willen uitoefenen. </a:t>
            </a:r>
            <a:endParaRPr lang="nl-NL" sz="12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54E0E-231C-4A49-B263-D125F8314FE3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9493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Inventariseer op het bord welke beroepen de leerlingen hebben gekozen. 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54E0E-231C-4A49-B263-D125F8314FE3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6384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54E0E-231C-4A49-B263-D125F8314FE3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3655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Mogelijke vragen</a:t>
            </a:r>
          </a:p>
          <a:p>
            <a:pPr marL="171450" indent="-171450">
              <a:buFontTx/>
              <a:buChar char="-"/>
            </a:pPr>
            <a:r>
              <a:rPr lang="nl-NL" dirty="0"/>
              <a:t>Vraag wie in de klas het beroep waarover hij/zij heeft geschreven vindt passen bij zichzelf of hun klasgenoot</a:t>
            </a:r>
          </a:p>
          <a:p>
            <a:pPr marL="171450" indent="-171450">
              <a:buFontTx/>
              <a:buChar char="-"/>
            </a:pPr>
            <a:r>
              <a:rPr lang="nl-NL" dirty="0"/>
              <a:t>Vraag waarom dit beroep passend is  </a:t>
            </a:r>
          </a:p>
          <a:p>
            <a:pPr marL="171450" indent="-171450">
              <a:buFontTx/>
              <a:buChar char="-"/>
            </a:pPr>
            <a:r>
              <a:rPr lang="nl-NL" dirty="0"/>
              <a:t>Vraag wie het beroep niet bij zichzelf vond passen en waarom</a:t>
            </a:r>
          </a:p>
          <a:p>
            <a:pPr marL="171450" indent="-171450">
              <a:buFontTx/>
              <a:buChar char="-"/>
            </a:pPr>
            <a:r>
              <a:rPr lang="nl-NL" dirty="0"/>
              <a:t>Vraag enkele leerlingen wat ze hebben ontdekt over het beroep dat ze van tevoren nog niet wisten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54E0E-231C-4A49-B263-D125F8314FE3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82833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54E0E-231C-4A49-B263-D125F8314FE3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5618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2648" y="557783"/>
            <a:ext cx="10969752" cy="313080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2648" y="3902206"/>
            <a:ext cx="10969752" cy="2240529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A860-F335-4252-AA00-24FB67ED2982}" type="datetime1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080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1048-0047-48CA-88BA-D69B470942CF}" type="datetime1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97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57784"/>
            <a:ext cx="2854452" cy="56434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557784"/>
            <a:ext cx="7734300" cy="56434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3879-648C-49A9-81A2-0EF5946532D0}" type="datetime1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98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C802-30E3-4658-9CCA-F873646FEC67}" type="datetime1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484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57784"/>
            <a:ext cx="10969752" cy="3146400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3902207"/>
            <a:ext cx="10969752" cy="218744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7A3-19CE-4153-81CE-64EB7AB094B3}" type="datetime1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718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A100-10F6-477E-8847-29D479EF1C92}" type="datetime1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11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5"/>
            <a:ext cx="1074578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95096"/>
            <a:ext cx="5387975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842211"/>
            <a:ext cx="5387975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7890" y="1895096"/>
            <a:ext cx="5414510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7890" y="2842211"/>
            <a:ext cx="5414510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28AB-198A-495F-8475-FDB360C9873F}" type="datetime1">
              <a:rPr lang="en-US" smtClean="0"/>
              <a:t>10/31/2024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892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235E-F8FD-479F-9FC7-18BE84110877}" type="datetime1">
              <a:rPr lang="en-US" smtClean="0"/>
              <a:t>10/31/2024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705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F09B-68DA-462E-9DB4-4C9ADAB8CBCC}" type="datetime1">
              <a:rPr lang="en-US" smtClean="0"/>
              <a:t>10/31/2024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676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020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57200"/>
            <a:ext cx="5483352" cy="574400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9989"/>
            <a:ext cx="4970822" cy="287121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4E36-FABE-47EB-AA7F-C19A93824617}" type="datetime1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44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74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457199"/>
            <a:ext cx="5483352" cy="54038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2708"/>
            <a:ext cx="4970822" cy="254628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CE6B-5DE6-4A2D-B72E-5E8969F9F56F}" type="datetime1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846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2E603F-28B7-4831-BF23-65FBAB13D5FB}"/>
              </a:ext>
            </a:extLst>
          </p:cNvPr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D39700F-2B10-4402-A7DD-06EE22458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" y="232968"/>
            <a:ext cx="9560477" cy="6625032"/>
          </a:xfrm>
          <a:custGeom>
            <a:avLst/>
            <a:gdLst>
              <a:gd name="connsiteX0" fmla="*/ 8831314 w 9263816"/>
              <a:gd name="connsiteY0" fmla="*/ 5943878 h 6858000"/>
              <a:gd name="connsiteX1" fmla="*/ 9179783 w 9263816"/>
              <a:gd name="connsiteY1" fmla="*/ 6086141 h 6858000"/>
              <a:gd name="connsiteX2" fmla="*/ 9260887 w 9263816"/>
              <a:gd name="connsiteY2" fmla="*/ 6279156 h 6858000"/>
              <a:gd name="connsiteX3" fmla="*/ 8925621 w 9263816"/>
              <a:gd name="connsiteY3" fmla="*/ 6708712 h 6858000"/>
              <a:gd name="connsiteX4" fmla="*/ 8496050 w 9263816"/>
              <a:gd name="connsiteY4" fmla="*/ 6373449 h 6858000"/>
              <a:gd name="connsiteX5" fmla="*/ 8831314 w 9263816"/>
              <a:gd name="connsiteY5" fmla="*/ 5943878 h 6858000"/>
              <a:gd name="connsiteX6" fmla="*/ 7397485 w 9263816"/>
              <a:gd name="connsiteY6" fmla="*/ 5931706 h 6858000"/>
              <a:gd name="connsiteX7" fmla="*/ 7917779 w 9263816"/>
              <a:gd name="connsiteY7" fmla="*/ 6191864 h 6858000"/>
              <a:gd name="connsiteX8" fmla="*/ 8013467 w 9263816"/>
              <a:gd name="connsiteY8" fmla="*/ 6375784 h 6858000"/>
              <a:gd name="connsiteX9" fmla="*/ 8021879 w 9263816"/>
              <a:gd name="connsiteY9" fmla="*/ 6753751 h 6858000"/>
              <a:gd name="connsiteX10" fmla="*/ 7981316 w 9263816"/>
              <a:gd name="connsiteY10" fmla="*/ 6858000 h 6858000"/>
              <a:gd name="connsiteX11" fmla="*/ 6819486 w 9263816"/>
              <a:gd name="connsiteY11" fmla="*/ 6858000 h 6858000"/>
              <a:gd name="connsiteX12" fmla="*/ 6785199 w 9263816"/>
              <a:gd name="connsiteY12" fmla="*/ 6781101 h 6858000"/>
              <a:gd name="connsiteX13" fmla="*/ 7196747 w 9263816"/>
              <a:gd name="connsiteY13" fmla="*/ 5964309 h 6858000"/>
              <a:gd name="connsiteX14" fmla="*/ 7397485 w 9263816"/>
              <a:gd name="connsiteY14" fmla="*/ 5931706 h 6858000"/>
              <a:gd name="connsiteX15" fmla="*/ 1505570 w 9263816"/>
              <a:gd name="connsiteY15" fmla="*/ 227178 h 6858000"/>
              <a:gd name="connsiteX16" fmla="*/ 2026489 w 9263816"/>
              <a:gd name="connsiteY16" fmla="*/ 392370 h 6858000"/>
              <a:gd name="connsiteX17" fmla="*/ 2444553 w 9263816"/>
              <a:gd name="connsiteY17" fmla="*/ 1654853 h 6858000"/>
              <a:gd name="connsiteX18" fmla="*/ 3183153 w 9263816"/>
              <a:gd name="connsiteY18" fmla="*/ 2116208 h 6858000"/>
              <a:gd name="connsiteX19" fmla="*/ 4288384 w 9263816"/>
              <a:gd name="connsiteY19" fmla="*/ 1291908 h 6858000"/>
              <a:gd name="connsiteX20" fmla="*/ 5472602 w 9263816"/>
              <a:gd name="connsiteY20" fmla="*/ 1697818 h 6858000"/>
              <a:gd name="connsiteX21" fmla="*/ 5844697 w 9263816"/>
              <a:gd name="connsiteY21" fmla="*/ 3444791 h 6858000"/>
              <a:gd name="connsiteX22" fmla="*/ 6715674 w 9263816"/>
              <a:gd name="connsiteY22" fmla="*/ 4065208 h 6858000"/>
              <a:gd name="connsiteX23" fmla="*/ 8130429 w 9263816"/>
              <a:gd name="connsiteY23" fmla="*/ 4101787 h 6858000"/>
              <a:gd name="connsiteX24" fmla="*/ 8624630 w 9263816"/>
              <a:gd name="connsiteY24" fmla="*/ 4686202 h 6858000"/>
              <a:gd name="connsiteX25" fmla="*/ 8623843 w 9263816"/>
              <a:gd name="connsiteY25" fmla="*/ 4685749 h 6858000"/>
              <a:gd name="connsiteX26" fmla="*/ 8646859 w 9263816"/>
              <a:gd name="connsiteY26" fmla="*/ 4835156 h 6858000"/>
              <a:gd name="connsiteX27" fmla="*/ 8079403 w 9263816"/>
              <a:gd name="connsiteY27" fmla="*/ 5661624 h 6858000"/>
              <a:gd name="connsiteX28" fmla="*/ 6833105 w 9263816"/>
              <a:gd name="connsiteY28" fmla="*/ 5397208 h 6858000"/>
              <a:gd name="connsiteX29" fmla="*/ 5900832 w 9263816"/>
              <a:gd name="connsiteY29" fmla="*/ 5944462 h 6858000"/>
              <a:gd name="connsiteX30" fmla="*/ 6067212 w 9263816"/>
              <a:gd name="connsiteY30" fmla="*/ 6811916 h 6858000"/>
              <a:gd name="connsiteX31" fmla="*/ 6089565 w 9263816"/>
              <a:gd name="connsiteY31" fmla="*/ 6858000 h 6858000"/>
              <a:gd name="connsiteX32" fmla="*/ 0 w 9263816"/>
              <a:gd name="connsiteY32" fmla="*/ 6858000 h 6858000"/>
              <a:gd name="connsiteX33" fmla="*/ 0 w 9263816"/>
              <a:gd name="connsiteY33" fmla="*/ 2181377 h 6858000"/>
              <a:gd name="connsiteX34" fmla="*/ 73069 w 9263816"/>
              <a:gd name="connsiteY34" fmla="*/ 2215839 h 6858000"/>
              <a:gd name="connsiteX35" fmla="*/ 335445 w 9263816"/>
              <a:gd name="connsiteY35" fmla="*/ 2237140 h 6858000"/>
              <a:gd name="connsiteX36" fmla="*/ 752878 w 9263816"/>
              <a:gd name="connsiteY36" fmla="*/ 1445285 h 6858000"/>
              <a:gd name="connsiteX37" fmla="*/ 1202551 w 9263816"/>
              <a:gd name="connsiteY37" fmla="*/ 314229 h 6858000"/>
              <a:gd name="connsiteX38" fmla="*/ 1505570 w 9263816"/>
              <a:gd name="connsiteY38" fmla="*/ 227178 h 6858000"/>
              <a:gd name="connsiteX39" fmla="*/ 3142509 w 9263816"/>
              <a:gd name="connsiteY39" fmla="*/ 68854 h 6858000"/>
              <a:gd name="connsiteX40" fmla="*/ 3490978 w 9263816"/>
              <a:gd name="connsiteY40" fmla="*/ 211117 h 6858000"/>
              <a:gd name="connsiteX41" fmla="*/ 3572083 w 9263816"/>
              <a:gd name="connsiteY41" fmla="*/ 404131 h 6858000"/>
              <a:gd name="connsiteX42" fmla="*/ 3236814 w 9263816"/>
              <a:gd name="connsiteY42" fmla="*/ 833688 h 6858000"/>
              <a:gd name="connsiteX43" fmla="*/ 2807245 w 9263816"/>
              <a:gd name="connsiteY43" fmla="*/ 498425 h 6858000"/>
              <a:gd name="connsiteX44" fmla="*/ 3142509 w 9263816"/>
              <a:gd name="connsiteY44" fmla="*/ 68854 h 6858000"/>
              <a:gd name="connsiteX45" fmla="*/ 0 w 9263816"/>
              <a:gd name="connsiteY45" fmla="*/ 0 h 6858000"/>
              <a:gd name="connsiteX46" fmla="*/ 39858 w 9263816"/>
              <a:gd name="connsiteY46" fmla="*/ 0 h 6858000"/>
              <a:gd name="connsiteX47" fmla="*/ 65022 w 9263816"/>
              <a:gd name="connsiteY47" fmla="*/ 5834 h 6858000"/>
              <a:gd name="connsiteX48" fmla="*/ 389258 w 9263816"/>
              <a:gd name="connsiteY48" fmla="*/ 235630 h 6858000"/>
              <a:gd name="connsiteX49" fmla="*/ 485484 w 9263816"/>
              <a:gd name="connsiteY49" fmla="*/ 420070 h 6858000"/>
              <a:gd name="connsiteX50" fmla="*/ 74229 w 9263816"/>
              <a:gd name="connsiteY50" fmla="*/ 1237955 h 6858000"/>
              <a:gd name="connsiteX51" fmla="*/ 0 w 9263816"/>
              <a:gd name="connsiteY51" fmla="*/ 12544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263816" h="6858000">
                <a:moveTo>
                  <a:pt x="8831314" y="5943878"/>
                </a:moveTo>
                <a:cubicBezTo>
                  <a:pt x="8964281" y="5927490"/>
                  <a:pt x="9096260" y="5981362"/>
                  <a:pt x="9179783" y="6086141"/>
                </a:cubicBezTo>
                <a:cubicBezTo>
                  <a:pt x="9224074" y="6141769"/>
                  <a:pt x="9252211" y="6208560"/>
                  <a:pt x="9260887" y="6279156"/>
                </a:cubicBezTo>
                <a:cubicBezTo>
                  <a:pt x="9286897" y="6490362"/>
                  <a:pt x="9136845" y="6682672"/>
                  <a:pt x="8925621" y="6708712"/>
                </a:cubicBezTo>
                <a:cubicBezTo>
                  <a:pt x="8714398" y="6734766"/>
                  <a:pt x="8522062" y="6584655"/>
                  <a:pt x="8496050" y="6373449"/>
                </a:cubicBezTo>
                <a:cubicBezTo>
                  <a:pt x="8470038" y="6162229"/>
                  <a:pt x="8620090" y="5969920"/>
                  <a:pt x="8831314" y="5943878"/>
                </a:cubicBezTo>
                <a:close/>
                <a:moveTo>
                  <a:pt x="7397485" y="5931706"/>
                </a:moveTo>
                <a:cubicBezTo>
                  <a:pt x="7598431" y="5931157"/>
                  <a:pt x="7792965" y="6024548"/>
                  <a:pt x="7917779" y="6191864"/>
                </a:cubicBezTo>
                <a:cubicBezTo>
                  <a:pt x="7959204" y="6247714"/>
                  <a:pt x="7991530" y="6309792"/>
                  <a:pt x="8013467" y="6375784"/>
                </a:cubicBezTo>
                <a:cubicBezTo>
                  <a:pt x="8055425" y="6502973"/>
                  <a:pt x="8055748" y="6633888"/>
                  <a:pt x="8021879" y="6753751"/>
                </a:cubicBezTo>
                <a:lnTo>
                  <a:pt x="7981316" y="6858000"/>
                </a:lnTo>
                <a:lnTo>
                  <a:pt x="6819486" y="6858000"/>
                </a:lnTo>
                <a:lnTo>
                  <a:pt x="6785199" y="6781101"/>
                </a:lnTo>
                <a:cubicBezTo>
                  <a:pt x="6673307" y="6441922"/>
                  <a:pt x="6857485" y="6076251"/>
                  <a:pt x="7196747" y="5964309"/>
                </a:cubicBezTo>
                <a:cubicBezTo>
                  <a:pt x="7262809" y="5942509"/>
                  <a:pt x="7330503" y="5931889"/>
                  <a:pt x="7397485" y="5931706"/>
                </a:cubicBezTo>
                <a:close/>
                <a:moveTo>
                  <a:pt x="1505570" y="227178"/>
                </a:moveTo>
                <a:cubicBezTo>
                  <a:pt x="1691018" y="218628"/>
                  <a:pt x="1889853" y="275403"/>
                  <a:pt x="2026489" y="392370"/>
                </a:cubicBezTo>
                <a:cubicBezTo>
                  <a:pt x="2369898" y="685965"/>
                  <a:pt x="2078266" y="1147857"/>
                  <a:pt x="2444553" y="1654853"/>
                </a:cubicBezTo>
                <a:cubicBezTo>
                  <a:pt x="2492906" y="1721679"/>
                  <a:pt x="2800482" y="2144546"/>
                  <a:pt x="3183153" y="2116208"/>
                </a:cubicBezTo>
                <a:cubicBezTo>
                  <a:pt x="3673561" y="2080541"/>
                  <a:pt x="3723222" y="1441614"/>
                  <a:pt x="4288384" y="1291908"/>
                </a:cubicBezTo>
                <a:cubicBezTo>
                  <a:pt x="4689065" y="1185875"/>
                  <a:pt x="5207943" y="1366633"/>
                  <a:pt x="5472602" y="1697818"/>
                </a:cubicBezTo>
                <a:cubicBezTo>
                  <a:pt x="5891294" y="2221754"/>
                  <a:pt x="5408012" y="2790179"/>
                  <a:pt x="5844697" y="3444791"/>
                </a:cubicBezTo>
                <a:cubicBezTo>
                  <a:pt x="6149900" y="3902467"/>
                  <a:pt x="6672672" y="4053594"/>
                  <a:pt x="6715674" y="4065208"/>
                </a:cubicBezTo>
                <a:cubicBezTo>
                  <a:pt x="7326423" y="4232519"/>
                  <a:pt x="7677158" y="3817020"/>
                  <a:pt x="8130429" y="4101787"/>
                </a:cubicBezTo>
                <a:cubicBezTo>
                  <a:pt x="8226340" y="4161985"/>
                  <a:pt x="8536372" y="4356819"/>
                  <a:pt x="8624630" y="4686202"/>
                </a:cubicBezTo>
                <a:lnTo>
                  <a:pt x="8623843" y="4685749"/>
                </a:lnTo>
                <a:cubicBezTo>
                  <a:pt x="8636924" y="4734567"/>
                  <a:pt x="8644635" y="4784678"/>
                  <a:pt x="8646859" y="4835156"/>
                </a:cubicBezTo>
                <a:cubicBezTo>
                  <a:pt x="8662596" y="5196604"/>
                  <a:pt x="8398383" y="5562326"/>
                  <a:pt x="8079403" y="5661624"/>
                </a:cubicBezTo>
                <a:cubicBezTo>
                  <a:pt x="7649807" y="5795217"/>
                  <a:pt x="7430996" y="5350293"/>
                  <a:pt x="6833105" y="5397208"/>
                </a:cubicBezTo>
                <a:cubicBezTo>
                  <a:pt x="6519033" y="5421527"/>
                  <a:pt x="6056658" y="5595550"/>
                  <a:pt x="5900832" y="5944462"/>
                </a:cubicBezTo>
                <a:cubicBezTo>
                  <a:pt x="5770548" y="6236600"/>
                  <a:pt x="5916359" y="6515160"/>
                  <a:pt x="6067212" y="6811916"/>
                </a:cubicBezTo>
                <a:lnTo>
                  <a:pt x="6089565" y="6858000"/>
                </a:lnTo>
                <a:lnTo>
                  <a:pt x="0" y="6858000"/>
                </a:lnTo>
                <a:lnTo>
                  <a:pt x="0" y="2181377"/>
                </a:lnTo>
                <a:lnTo>
                  <a:pt x="73069" y="2215839"/>
                </a:lnTo>
                <a:cubicBezTo>
                  <a:pt x="165116" y="2251829"/>
                  <a:pt x="254486" y="2263171"/>
                  <a:pt x="335445" y="2237140"/>
                </a:cubicBezTo>
                <a:cubicBezTo>
                  <a:pt x="594718" y="2153707"/>
                  <a:pt x="688441" y="1733807"/>
                  <a:pt x="752878" y="1445285"/>
                </a:cubicBezTo>
                <a:cubicBezTo>
                  <a:pt x="925059" y="674068"/>
                  <a:pt x="975076" y="456292"/>
                  <a:pt x="1202551" y="314229"/>
                </a:cubicBezTo>
                <a:cubicBezTo>
                  <a:pt x="1287853" y="260956"/>
                  <a:pt x="1394302" y="232308"/>
                  <a:pt x="1505570" y="227178"/>
                </a:cubicBezTo>
                <a:close/>
                <a:moveTo>
                  <a:pt x="3142509" y="68854"/>
                </a:moveTo>
                <a:cubicBezTo>
                  <a:pt x="3275474" y="52467"/>
                  <a:pt x="3407455" y="106339"/>
                  <a:pt x="3490978" y="211117"/>
                </a:cubicBezTo>
                <a:cubicBezTo>
                  <a:pt x="3535271" y="266744"/>
                  <a:pt x="3563404" y="333535"/>
                  <a:pt x="3572083" y="404131"/>
                </a:cubicBezTo>
                <a:cubicBezTo>
                  <a:pt x="3598092" y="615337"/>
                  <a:pt x="3448040" y="807648"/>
                  <a:pt x="3236814" y="833688"/>
                </a:cubicBezTo>
                <a:cubicBezTo>
                  <a:pt x="3025594" y="859741"/>
                  <a:pt x="2833255" y="709631"/>
                  <a:pt x="2807245" y="498425"/>
                </a:cubicBezTo>
                <a:cubicBezTo>
                  <a:pt x="2781232" y="287207"/>
                  <a:pt x="2931283" y="94896"/>
                  <a:pt x="3142509" y="68854"/>
                </a:cubicBezTo>
                <a:close/>
                <a:moveTo>
                  <a:pt x="0" y="0"/>
                </a:moveTo>
                <a:lnTo>
                  <a:pt x="39858" y="0"/>
                </a:lnTo>
                <a:lnTo>
                  <a:pt x="65022" y="5834"/>
                </a:lnTo>
                <a:cubicBezTo>
                  <a:pt x="191545" y="45606"/>
                  <a:pt x="305874" y="124173"/>
                  <a:pt x="389258" y="235630"/>
                </a:cubicBezTo>
                <a:cubicBezTo>
                  <a:pt x="430983" y="291600"/>
                  <a:pt x="463360" y="353876"/>
                  <a:pt x="485484" y="420070"/>
                </a:cubicBezTo>
                <a:cubicBezTo>
                  <a:pt x="597711" y="759508"/>
                  <a:pt x="413661" y="1125662"/>
                  <a:pt x="74229" y="1237955"/>
                </a:cubicBezTo>
                <a:lnTo>
                  <a:pt x="0" y="1254477"/>
                </a:lnTo>
                <a:close/>
              </a:path>
            </a:pathLst>
          </a:cu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784"/>
            <a:ext cx="109728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2106204"/>
            <a:ext cx="10972800" cy="4036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F481A142-DA77-4A5F-AD1F-14E6C18F0F5F}" type="datetime1">
              <a:rPr lang="en-US" smtClean="0"/>
              <a:t>10/31/2024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800" kern="1200" cap="all" spc="200" dirty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346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1F646F3F-274D-499B-ABBE-824EB4ABDC3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4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1" r:id="rId6"/>
    <p:sldLayoutId id="2147483727" r:id="rId7"/>
    <p:sldLayoutId id="2147483728" r:id="rId8"/>
    <p:sldLayoutId id="2147483729" r:id="rId9"/>
    <p:sldLayoutId id="2147483730" r:id="rId10"/>
    <p:sldLayoutId id="2147483732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hyperlink" Target="https://www.youtube.com/watch?v=Rl-C2KcRrLs" TargetMode="External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s://eur03.safelinks.protection.outlook.com/?url=https%3A%2F%2Fnl.indeed.com%2Fcarrieregids%2Fbaan-vinden%2Fgekke-beroepen&amp;data=05%7C02%7Ca.hermans%40expertisepuntlob.nl%7Cc21af4eb262a4468a3d808dcf9afeac9%7Ca3b68aaff349420a94c0e0e7e56b73e0%7C0%7C0%7C638659784816670753%7CUnknown%7CTWFpbGZsb3d8eyJWIjoiMC4wLjAwMDAiLCJQIjoiV2luMzIiLCJBTiI6Ik1haWwiLCJXVCI6Mn0%3D%7C0%7C%7C%7C&amp;sdata=1gv6p7Ra9JqrpmZXrmfPiYe5DGb06%2FGUzL8mSokmkjE%3D&amp;reserved=0" TargetMode="External"/><Relationship Id="rId4" Type="http://schemas.openxmlformats.org/officeDocument/2006/relationships/hyperlink" Target="https://www.dcloopbaanbegeleiding.nl/bijzondere-beroepen/" TargetMode="External"/><Relationship Id="rId9" Type="http://schemas.openxmlformats.org/officeDocument/2006/relationships/hyperlink" Target="https://www.de-leukste-kinderboeken.com/producten/weet-je-wat-ik-worden-wil%E2%80%A6-9789000377466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D8B9DA9B-1DBC-42C5-BFBC-E0C86E5C9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989E1E2-22C8-4964-9AA7-DA5BECE282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FE6DE3BE-0824-453C-9D8B-6272A7DBD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88952" cy="3449100"/>
            <a:chOff x="0" y="0"/>
            <a:chExt cx="12188952" cy="3449100"/>
          </a:xfrm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C6D05D73-D9BE-41AA-AA77-0A0A3EB9A2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3824578" cy="3449100"/>
            </a:xfrm>
            <a:custGeom>
              <a:avLst/>
              <a:gdLst>
                <a:gd name="connsiteX0" fmla="*/ 2864224 w 4608036"/>
                <a:gd name="connsiteY0" fmla="*/ 3013465 h 4155642"/>
                <a:gd name="connsiteX1" fmla="*/ 3193644 w 4608036"/>
                <a:gd name="connsiteY1" fmla="*/ 3342885 h 4155642"/>
                <a:gd name="connsiteX2" fmla="*/ 2864224 w 4608036"/>
                <a:gd name="connsiteY2" fmla="*/ 3672305 h 4155642"/>
                <a:gd name="connsiteX3" fmla="*/ 2534804 w 4608036"/>
                <a:gd name="connsiteY3" fmla="*/ 3342885 h 4155642"/>
                <a:gd name="connsiteX4" fmla="*/ 2864224 w 4608036"/>
                <a:gd name="connsiteY4" fmla="*/ 3013465 h 4155642"/>
                <a:gd name="connsiteX5" fmla="*/ 4137192 w 4608036"/>
                <a:gd name="connsiteY5" fmla="*/ 1067730 h 4155642"/>
                <a:gd name="connsiteX6" fmla="*/ 4608036 w 4608036"/>
                <a:gd name="connsiteY6" fmla="*/ 1538574 h 4155642"/>
                <a:gd name="connsiteX7" fmla="*/ 4137192 w 4608036"/>
                <a:gd name="connsiteY7" fmla="*/ 2009418 h 4155642"/>
                <a:gd name="connsiteX8" fmla="*/ 3666348 w 4608036"/>
                <a:gd name="connsiteY8" fmla="*/ 1538574 h 4155642"/>
                <a:gd name="connsiteX9" fmla="*/ 4137192 w 4608036"/>
                <a:gd name="connsiteY9" fmla="*/ 1067730 h 4155642"/>
                <a:gd name="connsiteX10" fmla="*/ 0 w 4608036"/>
                <a:gd name="connsiteY10" fmla="*/ 0 h 4155642"/>
                <a:gd name="connsiteX11" fmla="*/ 3795833 w 4608036"/>
                <a:gd name="connsiteY11" fmla="*/ 0 h 4155642"/>
                <a:gd name="connsiteX12" fmla="*/ 3841595 w 4608036"/>
                <a:gd name="connsiteY12" fmla="*/ 73186 h 4155642"/>
                <a:gd name="connsiteX13" fmla="*/ 3934738 w 4608036"/>
                <a:gd name="connsiteY13" fmla="*/ 385943 h 4155642"/>
                <a:gd name="connsiteX14" fmla="*/ 3463544 w 4608036"/>
                <a:gd name="connsiteY14" fmla="*/ 1479388 h 4155642"/>
                <a:gd name="connsiteX15" fmla="*/ 3697976 w 4608036"/>
                <a:gd name="connsiteY15" fmla="*/ 2152566 h 4155642"/>
                <a:gd name="connsiteX16" fmla="*/ 4453203 w 4608036"/>
                <a:gd name="connsiteY16" fmla="*/ 2717907 h 4155642"/>
                <a:gd name="connsiteX17" fmla="*/ 4496628 w 4608036"/>
                <a:gd name="connsiteY17" fmla="*/ 3226246 h 4155642"/>
                <a:gd name="connsiteX18" fmla="*/ 4496096 w 4608036"/>
                <a:gd name="connsiteY18" fmla="*/ 3225957 h 4155642"/>
                <a:gd name="connsiteX19" fmla="*/ 4451007 w 4608036"/>
                <a:gd name="connsiteY19" fmla="*/ 3316076 h 4155642"/>
                <a:gd name="connsiteX20" fmla="*/ 3823709 w 4608036"/>
                <a:gd name="connsiteY20" fmla="*/ 3546693 h 4155642"/>
                <a:gd name="connsiteX21" fmla="*/ 3248158 w 4608036"/>
                <a:gd name="connsiteY21" fmla="*/ 2922031 h 4155642"/>
                <a:gd name="connsiteX22" fmla="*/ 2530174 w 4608036"/>
                <a:gd name="connsiteY22" fmla="*/ 2860271 h 4155642"/>
                <a:gd name="connsiteX23" fmla="*/ 2016602 w 4608036"/>
                <a:gd name="connsiteY23" fmla="*/ 4003023 h 4155642"/>
                <a:gd name="connsiteX24" fmla="*/ 1217280 w 4608036"/>
                <a:gd name="connsiteY24" fmla="*/ 4085330 h 4155642"/>
                <a:gd name="connsiteX25" fmla="*/ 610283 w 4608036"/>
                <a:gd name="connsiteY25" fmla="*/ 3347934 h 4155642"/>
                <a:gd name="connsiteX26" fmla="*/ 64778 w 4608036"/>
                <a:gd name="connsiteY26" fmla="*/ 3424177 h 4155642"/>
                <a:gd name="connsiteX27" fmla="*/ 0 w 4608036"/>
                <a:gd name="connsiteY27" fmla="*/ 3439842 h 415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608036" h="4155642">
                  <a:moveTo>
                    <a:pt x="2864224" y="3013465"/>
                  </a:moveTo>
                  <a:cubicBezTo>
                    <a:pt x="3046158" y="3013465"/>
                    <a:pt x="3193644" y="3160951"/>
                    <a:pt x="3193644" y="3342885"/>
                  </a:cubicBezTo>
                  <a:cubicBezTo>
                    <a:pt x="3193644" y="3524819"/>
                    <a:pt x="3046158" y="3672305"/>
                    <a:pt x="2864224" y="3672305"/>
                  </a:cubicBezTo>
                  <a:cubicBezTo>
                    <a:pt x="2682290" y="3672305"/>
                    <a:pt x="2534804" y="3524819"/>
                    <a:pt x="2534804" y="3342885"/>
                  </a:cubicBezTo>
                  <a:cubicBezTo>
                    <a:pt x="2534804" y="3160951"/>
                    <a:pt x="2682290" y="3013465"/>
                    <a:pt x="2864224" y="3013465"/>
                  </a:cubicBezTo>
                  <a:close/>
                  <a:moveTo>
                    <a:pt x="4137192" y="1067730"/>
                  </a:moveTo>
                  <a:cubicBezTo>
                    <a:pt x="4397232" y="1067730"/>
                    <a:pt x="4608036" y="1278534"/>
                    <a:pt x="4608036" y="1538574"/>
                  </a:cubicBezTo>
                  <a:cubicBezTo>
                    <a:pt x="4608036" y="1798614"/>
                    <a:pt x="4397232" y="2009418"/>
                    <a:pt x="4137192" y="2009418"/>
                  </a:cubicBezTo>
                  <a:cubicBezTo>
                    <a:pt x="3877152" y="2009418"/>
                    <a:pt x="3666348" y="1798614"/>
                    <a:pt x="3666348" y="1538574"/>
                  </a:cubicBezTo>
                  <a:cubicBezTo>
                    <a:pt x="3666348" y="1278534"/>
                    <a:pt x="3877152" y="1067730"/>
                    <a:pt x="4137192" y="1067730"/>
                  </a:cubicBezTo>
                  <a:close/>
                  <a:moveTo>
                    <a:pt x="0" y="0"/>
                  </a:moveTo>
                  <a:lnTo>
                    <a:pt x="3795833" y="0"/>
                  </a:lnTo>
                  <a:lnTo>
                    <a:pt x="3841595" y="73186"/>
                  </a:lnTo>
                  <a:cubicBezTo>
                    <a:pt x="3894967" y="172063"/>
                    <a:pt x="3928651" y="280143"/>
                    <a:pt x="3934738" y="385943"/>
                  </a:cubicBezTo>
                  <a:cubicBezTo>
                    <a:pt x="3960418" y="832278"/>
                    <a:pt x="3478459" y="955056"/>
                    <a:pt x="3463544" y="1479388"/>
                  </a:cubicBezTo>
                  <a:cubicBezTo>
                    <a:pt x="3453054" y="1845938"/>
                    <a:pt x="3679069" y="2129671"/>
                    <a:pt x="3697976" y="2152566"/>
                  </a:cubicBezTo>
                  <a:cubicBezTo>
                    <a:pt x="3965589" y="2479019"/>
                    <a:pt x="4316509" y="2388300"/>
                    <a:pt x="4453203" y="2717907"/>
                  </a:cubicBezTo>
                  <a:cubicBezTo>
                    <a:pt x="4482150" y="2787623"/>
                    <a:pt x="4575626" y="3013102"/>
                    <a:pt x="4496628" y="3226246"/>
                  </a:cubicBezTo>
                  <a:lnTo>
                    <a:pt x="4496096" y="3225957"/>
                  </a:lnTo>
                  <a:cubicBezTo>
                    <a:pt x="4484372" y="3257587"/>
                    <a:pt x="4469256" y="3287777"/>
                    <a:pt x="4451007" y="3316076"/>
                  </a:cubicBezTo>
                  <a:cubicBezTo>
                    <a:pt x="4320132" y="3518667"/>
                    <a:pt x="4035532" y="3615706"/>
                    <a:pt x="3823709" y="3546693"/>
                  </a:cubicBezTo>
                  <a:cubicBezTo>
                    <a:pt x="3538592" y="3453712"/>
                    <a:pt x="3591223" y="3127434"/>
                    <a:pt x="3248158" y="2922031"/>
                  </a:cubicBezTo>
                  <a:cubicBezTo>
                    <a:pt x="3067991" y="2814166"/>
                    <a:pt x="2749462" y="2730532"/>
                    <a:pt x="2530174" y="2860271"/>
                  </a:cubicBezTo>
                  <a:cubicBezTo>
                    <a:pt x="2163165" y="3077424"/>
                    <a:pt x="2417778" y="3690971"/>
                    <a:pt x="2016602" y="4003023"/>
                  </a:cubicBezTo>
                  <a:cubicBezTo>
                    <a:pt x="1798688" y="4172165"/>
                    <a:pt x="1453297" y="4202389"/>
                    <a:pt x="1217280" y="4085330"/>
                  </a:cubicBezTo>
                  <a:cubicBezTo>
                    <a:pt x="855483" y="3905582"/>
                    <a:pt x="940040" y="3474447"/>
                    <a:pt x="610283" y="3347934"/>
                  </a:cubicBezTo>
                  <a:cubicBezTo>
                    <a:pt x="439259" y="3282322"/>
                    <a:pt x="269119" y="3365698"/>
                    <a:pt x="64778" y="3424177"/>
                  </a:cubicBezTo>
                  <a:lnTo>
                    <a:pt x="0" y="343984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AD03098B-9C5B-42CF-8CB5-49E411EAC9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16074" y="0"/>
              <a:ext cx="5122410" cy="2483032"/>
            </a:xfrm>
            <a:custGeom>
              <a:avLst/>
              <a:gdLst>
                <a:gd name="connsiteX0" fmla="*/ 2376185 w 6680315"/>
                <a:gd name="connsiteY0" fmla="*/ 2274739 h 3133080"/>
                <a:gd name="connsiteX1" fmla="*/ 2621677 w 6680315"/>
                <a:gd name="connsiteY1" fmla="*/ 2520231 h 3133080"/>
                <a:gd name="connsiteX2" fmla="*/ 2376185 w 6680315"/>
                <a:gd name="connsiteY2" fmla="*/ 2765723 h 3133080"/>
                <a:gd name="connsiteX3" fmla="*/ 2130693 w 6680315"/>
                <a:gd name="connsiteY3" fmla="*/ 2520231 h 3133080"/>
                <a:gd name="connsiteX4" fmla="*/ 2376185 w 6680315"/>
                <a:gd name="connsiteY4" fmla="*/ 2274739 h 3133080"/>
                <a:gd name="connsiteX5" fmla="*/ 915559 w 6680315"/>
                <a:gd name="connsiteY5" fmla="*/ 0 h 3133080"/>
                <a:gd name="connsiteX6" fmla="*/ 6269857 w 6680315"/>
                <a:gd name="connsiteY6" fmla="*/ 0 h 3133080"/>
                <a:gd name="connsiteX7" fmla="*/ 6333461 w 6680315"/>
                <a:gd name="connsiteY7" fmla="*/ 55051 h 3133080"/>
                <a:gd name="connsiteX8" fmla="*/ 6627820 w 6680315"/>
                <a:gd name="connsiteY8" fmla="*/ 535633 h 3133080"/>
                <a:gd name="connsiteX9" fmla="*/ 5916976 w 6680315"/>
                <a:gd name="connsiteY9" fmla="*/ 1967923 h 3133080"/>
                <a:gd name="connsiteX10" fmla="*/ 5656632 w 6680315"/>
                <a:gd name="connsiteY10" fmla="*/ 2028995 h 3133080"/>
                <a:gd name="connsiteX11" fmla="*/ 5657201 w 6680315"/>
                <a:gd name="connsiteY11" fmla="*/ 2029343 h 3133080"/>
                <a:gd name="connsiteX12" fmla="*/ 4819410 w 6680315"/>
                <a:gd name="connsiteY12" fmla="*/ 2573019 h 3133080"/>
                <a:gd name="connsiteX13" fmla="*/ 4152315 w 6680315"/>
                <a:gd name="connsiteY13" fmla="*/ 3087290 h 3133080"/>
                <a:gd name="connsiteX14" fmla="*/ 2764377 w 6680315"/>
                <a:gd name="connsiteY14" fmla="*/ 2425642 h 3133080"/>
                <a:gd name="connsiteX15" fmla="*/ 2750517 w 6680315"/>
                <a:gd name="connsiteY15" fmla="*/ 2391089 h 3133080"/>
                <a:gd name="connsiteX16" fmla="*/ 2240374 w 6680315"/>
                <a:gd name="connsiteY16" fmla="*/ 2149627 h 3133080"/>
                <a:gd name="connsiteX17" fmla="*/ 2225364 w 6680315"/>
                <a:gd name="connsiteY17" fmla="*/ 2154748 h 3133080"/>
                <a:gd name="connsiteX18" fmla="*/ 1325912 w 6680315"/>
                <a:gd name="connsiteY18" fmla="*/ 2089711 h 3133080"/>
                <a:gd name="connsiteX19" fmla="*/ 824187 w 6680315"/>
                <a:gd name="connsiteY19" fmla="*/ 535061 h 3133080"/>
                <a:gd name="connsiteX20" fmla="*/ 919100 w 6680315"/>
                <a:gd name="connsiteY20" fmla="*/ 16532 h 3133080"/>
                <a:gd name="connsiteX21" fmla="*/ 0 w 6680315"/>
                <a:gd name="connsiteY21" fmla="*/ 0 h 3133080"/>
                <a:gd name="connsiteX22" fmla="*/ 759926 w 6680315"/>
                <a:gd name="connsiteY22" fmla="*/ 0 h 3133080"/>
                <a:gd name="connsiteX23" fmla="*/ 379963 w 6680315"/>
                <a:gd name="connsiteY23" fmla="*/ 379963 h 3133080"/>
                <a:gd name="connsiteX24" fmla="*/ 0 w 6680315"/>
                <a:gd name="connsiteY24" fmla="*/ 0 h 3133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6680315" h="3133080">
                  <a:moveTo>
                    <a:pt x="2376185" y="2274739"/>
                  </a:moveTo>
                  <a:cubicBezTo>
                    <a:pt x="2511766" y="2274739"/>
                    <a:pt x="2621677" y="2384650"/>
                    <a:pt x="2621677" y="2520231"/>
                  </a:cubicBezTo>
                  <a:cubicBezTo>
                    <a:pt x="2621677" y="2655812"/>
                    <a:pt x="2511766" y="2765723"/>
                    <a:pt x="2376185" y="2765723"/>
                  </a:cubicBezTo>
                  <a:cubicBezTo>
                    <a:pt x="2240604" y="2765723"/>
                    <a:pt x="2130693" y="2655812"/>
                    <a:pt x="2130693" y="2520231"/>
                  </a:cubicBezTo>
                  <a:cubicBezTo>
                    <a:pt x="2130693" y="2384650"/>
                    <a:pt x="2240604" y="2274739"/>
                    <a:pt x="2376185" y="2274739"/>
                  </a:cubicBezTo>
                  <a:close/>
                  <a:moveTo>
                    <a:pt x="915559" y="0"/>
                  </a:moveTo>
                  <a:lnTo>
                    <a:pt x="6269857" y="0"/>
                  </a:lnTo>
                  <a:lnTo>
                    <a:pt x="6333461" y="55051"/>
                  </a:lnTo>
                  <a:cubicBezTo>
                    <a:pt x="6467804" y="186497"/>
                    <a:pt x="6570056" y="350740"/>
                    <a:pt x="6627820" y="535633"/>
                  </a:cubicBezTo>
                  <a:cubicBezTo>
                    <a:pt x="6812129" y="1122863"/>
                    <a:pt x="6495949" y="1759672"/>
                    <a:pt x="5916976" y="1967923"/>
                  </a:cubicBezTo>
                  <a:cubicBezTo>
                    <a:pt x="5832813" y="1998168"/>
                    <a:pt x="5745467" y="2018689"/>
                    <a:pt x="5656632" y="2028995"/>
                  </a:cubicBezTo>
                  <a:lnTo>
                    <a:pt x="5657201" y="2029343"/>
                  </a:lnTo>
                  <a:cubicBezTo>
                    <a:pt x="5308450" y="2070037"/>
                    <a:pt x="4998668" y="2271133"/>
                    <a:pt x="4819410" y="2573019"/>
                  </a:cubicBezTo>
                  <a:cubicBezTo>
                    <a:pt x="4670050" y="2822633"/>
                    <a:pt x="4431704" y="3006386"/>
                    <a:pt x="4152315" y="3087290"/>
                  </a:cubicBezTo>
                  <a:cubicBezTo>
                    <a:pt x="3592036" y="3250782"/>
                    <a:pt x="2989950" y="2964019"/>
                    <a:pt x="2764377" y="2425642"/>
                  </a:cubicBezTo>
                  <a:cubicBezTo>
                    <a:pt x="2759551" y="2414135"/>
                    <a:pt x="2754885" y="2402573"/>
                    <a:pt x="2750517" y="2391089"/>
                  </a:cubicBezTo>
                  <a:cubicBezTo>
                    <a:pt x="2672611" y="2187301"/>
                    <a:pt x="2445841" y="2076373"/>
                    <a:pt x="2240374" y="2149627"/>
                  </a:cubicBezTo>
                  <a:cubicBezTo>
                    <a:pt x="2235371" y="2151333"/>
                    <a:pt x="2230368" y="2153040"/>
                    <a:pt x="2225364" y="2154748"/>
                  </a:cubicBezTo>
                  <a:cubicBezTo>
                    <a:pt x="1929107" y="2255822"/>
                    <a:pt x="1604512" y="2232327"/>
                    <a:pt x="1325912" y="2089711"/>
                  </a:cubicBezTo>
                  <a:cubicBezTo>
                    <a:pt x="758058" y="1798925"/>
                    <a:pt x="533439" y="1102920"/>
                    <a:pt x="824187" y="535061"/>
                  </a:cubicBezTo>
                  <a:cubicBezTo>
                    <a:pt x="906824" y="374161"/>
                    <a:pt x="939105" y="193647"/>
                    <a:pt x="919100" y="16532"/>
                  </a:cubicBezTo>
                  <a:close/>
                  <a:moveTo>
                    <a:pt x="0" y="0"/>
                  </a:moveTo>
                  <a:lnTo>
                    <a:pt x="759926" y="0"/>
                  </a:lnTo>
                  <a:cubicBezTo>
                    <a:pt x="759926" y="209848"/>
                    <a:pt x="589811" y="379963"/>
                    <a:pt x="379963" y="379963"/>
                  </a:cubicBezTo>
                  <a:cubicBezTo>
                    <a:pt x="170115" y="379963"/>
                    <a:pt x="0" y="20984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A5CF38C4-9FB0-4734-B1A8-B11D5B7B66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13412" y="0"/>
              <a:ext cx="3275540" cy="3193212"/>
            </a:xfrm>
            <a:custGeom>
              <a:avLst/>
              <a:gdLst>
                <a:gd name="connsiteX0" fmla="*/ 356965 w 4755826"/>
                <a:gd name="connsiteY0" fmla="*/ 1510747 h 4636292"/>
                <a:gd name="connsiteX1" fmla="*/ 633073 w 4755826"/>
                <a:gd name="connsiteY1" fmla="*/ 1786855 h 4636292"/>
                <a:gd name="connsiteX2" fmla="*/ 356965 w 4755826"/>
                <a:gd name="connsiteY2" fmla="*/ 2062963 h 4636292"/>
                <a:gd name="connsiteX3" fmla="*/ 80857 w 4755826"/>
                <a:gd name="connsiteY3" fmla="*/ 1786855 h 4636292"/>
                <a:gd name="connsiteX4" fmla="*/ 356965 w 4755826"/>
                <a:gd name="connsiteY4" fmla="*/ 1510747 h 4636292"/>
                <a:gd name="connsiteX5" fmla="*/ 596573 w 4755826"/>
                <a:gd name="connsiteY5" fmla="*/ 0 h 4636292"/>
                <a:gd name="connsiteX6" fmla="*/ 4755826 w 4755826"/>
                <a:gd name="connsiteY6" fmla="*/ 0 h 4636292"/>
                <a:gd name="connsiteX7" fmla="*/ 4755826 w 4755826"/>
                <a:gd name="connsiteY7" fmla="*/ 3811763 h 4636292"/>
                <a:gd name="connsiteX8" fmla="*/ 4741436 w 4755826"/>
                <a:gd name="connsiteY8" fmla="*/ 3805391 h 4636292"/>
                <a:gd name="connsiteX9" fmla="*/ 4472311 w 4755826"/>
                <a:gd name="connsiteY9" fmla="*/ 3792619 h 4636292"/>
                <a:gd name="connsiteX10" fmla="*/ 3645297 w 4755826"/>
                <a:gd name="connsiteY10" fmla="*/ 4545251 h 4636292"/>
                <a:gd name="connsiteX11" fmla="*/ 2743181 w 4755826"/>
                <a:gd name="connsiteY11" fmla="*/ 4497419 h 4636292"/>
                <a:gd name="connsiteX12" fmla="*/ 2044123 w 4755826"/>
                <a:gd name="connsiteY12" fmla="*/ 3902154 h 4636292"/>
                <a:gd name="connsiteX13" fmla="*/ 443230 w 4755826"/>
                <a:gd name="connsiteY13" fmla="*/ 4052449 h 4636292"/>
                <a:gd name="connsiteX14" fmla="*/ 4237 w 4755826"/>
                <a:gd name="connsiteY14" fmla="*/ 3104110 h 4636292"/>
                <a:gd name="connsiteX15" fmla="*/ 809700 w 4755826"/>
                <a:gd name="connsiteY15" fmla="*/ 1782672 h 4636292"/>
                <a:gd name="connsiteX16" fmla="*/ 71276 w 4755826"/>
                <a:gd name="connsiteY16" fmla="*/ 805894 h 4636292"/>
                <a:gd name="connsiteX17" fmla="*/ 596555 w 4755826"/>
                <a:gd name="connsiteY17" fmla="*/ 56 h 4636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755826" h="4636292">
                  <a:moveTo>
                    <a:pt x="356965" y="1510747"/>
                  </a:moveTo>
                  <a:cubicBezTo>
                    <a:pt x="509455" y="1510747"/>
                    <a:pt x="633073" y="1634365"/>
                    <a:pt x="633073" y="1786855"/>
                  </a:cubicBezTo>
                  <a:cubicBezTo>
                    <a:pt x="633073" y="1939345"/>
                    <a:pt x="509455" y="2062963"/>
                    <a:pt x="356965" y="2062963"/>
                  </a:cubicBezTo>
                  <a:cubicBezTo>
                    <a:pt x="204475" y="2062963"/>
                    <a:pt x="80857" y="1939345"/>
                    <a:pt x="80857" y="1786855"/>
                  </a:cubicBezTo>
                  <a:cubicBezTo>
                    <a:pt x="80857" y="1634365"/>
                    <a:pt x="204475" y="1510747"/>
                    <a:pt x="356965" y="1510747"/>
                  </a:cubicBezTo>
                  <a:close/>
                  <a:moveTo>
                    <a:pt x="596573" y="0"/>
                  </a:moveTo>
                  <a:lnTo>
                    <a:pt x="4755826" y="0"/>
                  </a:lnTo>
                  <a:lnTo>
                    <a:pt x="4755826" y="3811763"/>
                  </a:lnTo>
                  <a:lnTo>
                    <a:pt x="4741436" y="3805391"/>
                  </a:lnTo>
                  <a:cubicBezTo>
                    <a:pt x="4658853" y="3777264"/>
                    <a:pt x="4571441" y="3767265"/>
                    <a:pt x="4472311" y="3792619"/>
                  </a:cubicBezTo>
                  <a:cubicBezTo>
                    <a:pt x="4143272" y="3876780"/>
                    <a:pt x="4072005" y="4319983"/>
                    <a:pt x="3645297" y="4545251"/>
                  </a:cubicBezTo>
                  <a:cubicBezTo>
                    <a:pt x="3326314" y="4713713"/>
                    <a:pt x="3049499" y="4619025"/>
                    <a:pt x="2743181" y="4497419"/>
                  </a:cubicBezTo>
                  <a:cubicBezTo>
                    <a:pt x="2329337" y="4332934"/>
                    <a:pt x="2392121" y="4055114"/>
                    <a:pt x="2044123" y="3902154"/>
                  </a:cubicBezTo>
                  <a:cubicBezTo>
                    <a:pt x="1449035" y="3640479"/>
                    <a:pt x="945081" y="4309626"/>
                    <a:pt x="443230" y="4052449"/>
                  </a:cubicBezTo>
                  <a:cubicBezTo>
                    <a:pt x="133616" y="3893621"/>
                    <a:pt x="-28889" y="3449683"/>
                    <a:pt x="4237" y="3104110"/>
                  </a:cubicBezTo>
                  <a:cubicBezTo>
                    <a:pt x="68675" y="2433787"/>
                    <a:pt x="853966" y="2271030"/>
                    <a:pt x="809700" y="1782672"/>
                  </a:cubicBezTo>
                  <a:cubicBezTo>
                    <a:pt x="768799" y="1331417"/>
                    <a:pt x="77721" y="1250460"/>
                    <a:pt x="71276" y="805894"/>
                  </a:cubicBezTo>
                  <a:cubicBezTo>
                    <a:pt x="66307" y="459384"/>
                    <a:pt x="480827" y="267363"/>
                    <a:pt x="596555" y="5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A10AC35B-3168-AAFC-89D3-368AD36841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1" y="3314203"/>
            <a:ext cx="6125154" cy="2800349"/>
          </a:xfrm>
        </p:spPr>
        <p:txBody>
          <a:bodyPr anchor="ctr">
            <a:normAutofit/>
          </a:bodyPr>
          <a:lstStyle/>
          <a:p>
            <a:r>
              <a:rPr lang="nl-NL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Les</a:t>
            </a:r>
            <a:br>
              <a:rPr lang="nl-NL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</a:br>
            <a:r>
              <a:rPr lang="nl-NL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Kennismaken met onbekende beroepen</a:t>
            </a:r>
            <a:endParaRPr lang="nl-NL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pic>
        <p:nvPicPr>
          <p:cNvPr id="27" name="Afbeelding 26" descr="Afbeelding met clipart, tekening, Graphics, illustratie&#10;&#10;Automatisch gegenereerde beschrijving">
            <a:extLst>
              <a:ext uri="{FF2B5EF4-FFF2-40B4-BE49-F238E27FC236}">
                <a16:creationId xmlns:a16="http://schemas.microsoft.com/office/drawing/2014/main" id="{88ABD777-7284-FAFB-52BF-AB16E45EA1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04" y="208427"/>
            <a:ext cx="2123393" cy="2241048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32BE1290-7FC3-92C2-6176-45D47A2928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8471" y="0"/>
            <a:ext cx="2241048" cy="2050559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11B7304C-2257-C1DA-A2AC-5F82F4557C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97975" y="527776"/>
            <a:ext cx="2241048" cy="1602349"/>
          </a:xfrm>
          <a:prstGeom prst="rect">
            <a:avLst/>
          </a:prstGeom>
        </p:spPr>
      </p:pic>
      <p:sp>
        <p:nvSpPr>
          <p:cNvPr id="6" name="Ondertitel 5">
            <a:extLst>
              <a:ext uri="{FF2B5EF4-FFF2-40B4-BE49-F238E27FC236}">
                <a16:creationId xmlns:a16="http://schemas.microsoft.com/office/drawing/2014/main" id="{1C5E727F-5DA7-D9C0-8B91-2B3F4CA9F5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2403" y="3347760"/>
            <a:ext cx="10969752" cy="2600756"/>
          </a:xfrm>
        </p:spPr>
        <p:txBody>
          <a:bodyPr/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51962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0BDAF3-6BDC-1E4E-B3F1-6B6BEDEBE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713" y="-225988"/>
            <a:ext cx="10972800" cy="1325563"/>
          </a:xfrm>
        </p:spPr>
        <p:txBody>
          <a:bodyPr/>
          <a:lstStyle/>
          <a:p>
            <a:r>
              <a:rPr lang="nl-NL" dirty="0">
                <a:latin typeface="+mn-lt"/>
              </a:rPr>
              <a:t>Wat ga je deze les doen?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6A0715-2EC7-BEA1-9E83-AA877BD60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78889"/>
            <a:ext cx="10972800" cy="4496819"/>
          </a:xfrm>
        </p:spPr>
        <p:txBody>
          <a:bodyPr>
            <a:normAutofit lnSpcReduction="10000"/>
          </a:bodyPr>
          <a:lstStyle/>
          <a:p>
            <a:r>
              <a:rPr lang="nl-NL" sz="2000" b="1" dirty="0"/>
              <a:t>Lesdoelen:</a:t>
            </a:r>
          </a:p>
          <a:p>
            <a:r>
              <a:rPr lang="nl-NL" sz="2000" dirty="0">
                <a:effectLst/>
                <a:ea typeface="Quattrocento Sans" panose="020B0502050000020003" pitchFamily="34" charset="0"/>
                <a:cs typeface="Quattrocento Sans" panose="020B0502050000020003" pitchFamily="34" charset="0"/>
              </a:rPr>
              <a:t>Aan het eind van de les heb je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effectLst/>
                <a:ea typeface="Quattrocento Sans" panose="020B0502050000020003" pitchFamily="34" charset="0"/>
                <a:cs typeface="Quattrocento Sans" panose="020B0502050000020003" pitchFamily="34" charset="0"/>
              </a:rPr>
              <a:t>Je verdiept in een onbekend beroep en heb je dit beroep beschreven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ea typeface="Quattrocento Sans" panose="020B0502050000020003" pitchFamily="34" charset="0"/>
                <a:cs typeface="Quattrocento Sans" panose="020B0502050000020003" pitchFamily="34" charset="0"/>
              </a:rPr>
              <a:t>N</a:t>
            </a:r>
            <a:r>
              <a:rPr lang="nl-NL" sz="2000" dirty="0">
                <a:effectLst/>
                <a:ea typeface="Quattrocento Sans" panose="020B0502050000020003" pitchFamily="34" charset="0"/>
                <a:cs typeface="Quattrocento Sans" panose="020B0502050000020003" pitchFamily="34" charset="0"/>
              </a:rPr>
              <a:t>agedacht waarom het beroep wel of niet bij </a:t>
            </a:r>
            <a:r>
              <a:rPr lang="nl-NL" dirty="0">
                <a:ea typeface="Quattrocento Sans" panose="020B0502050000020003" pitchFamily="34" charset="0"/>
                <a:cs typeface="Quattrocento Sans" panose="020B0502050000020003" pitchFamily="34" charset="0"/>
              </a:rPr>
              <a:t>je</a:t>
            </a:r>
            <a:r>
              <a:rPr lang="nl-NL" sz="2000" dirty="0">
                <a:effectLst/>
                <a:ea typeface="Quattrocento Sans" panose="020B0502050000020003" pitchFamily="34" charset="0"/>
                <a:cs typeface="Quattrocento Sans" panose="020B0502050000020003" pitchFamily="34" charset="0"/>
              </a:rPr>
              <a:t>zelf past</a:t>
            </a:r>
            <a:endParaRPr lang="nl-NL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ea typeface="Quattrocento Sans" panose="020B0502050000020003" pitchFamily="34" charset="0"/>
                <a:cs typeface="Quattrocento Sans" panose="020B0502050000020003" pitchFamily="34" charset="0"/>
              </a:rPr>
              <a:t>M</a:t>
            </a:r>
            <a:r>
              <a:rPr lang="nl-NL" sz="2000" dirty="0">
                <a:ea typeface="Quattrocento Sans" panose="020B0502050000020003" pitchFamily="34" charset="0"/>
                <a:cs typeface="Quattrocento Sans" panose="020B0502050000020003" pitchFamily="34" charset="0"/>
              </a:rPr>
              <a:t>eer beeld van de opleiding die nodig is voor dat beroep</a:t>
            </a:r>
            <a:endParaRPr lang="nl-NL" sz="2000" dirty="0"/>
          </a:p>
          <a:p>
            <a:endParaRPr lang="nl-NL" sz="2000" dirty="0"/>
          </a:p>
          <a:p>
            <a:r>
              <a:rPr lang="nl-NL" sz="2000" b="1" dirty="0"/>
              <a:t>Activiteiten: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sz="2000" dirty="0"/>
              <a:t>Uitleg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sz="2000" dirty="0"/>
              <a:t>Opdracht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sz="2000" dirty="0"/>
              <a:t>Nabespreken</a:t>
            </a:r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73B58BE-2CA2-FE85-3583-6A8189F440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75708"/>
            <a:ext cx="1473427" cy="1049016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04711A6F-5E10-D3B8-0E90-96A64FCAEF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45576" y="576137"/>
            <a:ext cx="1936824" cy="1226190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A9AFB78B-5616-86D1-0921-5743A5AB32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80945" y="5211565"/>
            <a:ext cx="1936824" cy="1788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712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0BDAF3-6BDC-1E4E-B3F1-6B6BEDEBE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713" y="-225988"/>
            <a:ext cx="10972800" cy="1325563"/>
          </a:xfrm>
        </p:spPr>
        <p:txBody>
          <a:bodyPr>
            <a:normAutofit/>
          </a:bodyPr>
          <a:lstStyle/>
          <a:p>
            <a:r>
              <a:rPr lang="nl-NL" sz="4000" dirty="0">
                <a:latin typeface="+mn-lt"/>
              </a:rPr>
              <a:t>Kennismaken met een onbekend beroep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6A0715-2EC7-BEA1-9E83-AA877BD60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78889"/>
            <a:ext cx="10972800" cy="4725987"/>
          </a:xfrm>
        </p:spPr>
        <p:txBody>
          <a:bodyPr>
            <a:normAutofit/>
          </a:bodyPr>
          <a:lstStyle/>
          <a:p>
            <a:r>
              <a:rPr lang="nl-NL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nl-NL" sz="2400" b="1" dirty="0">
                <a:solidFill>
                  <a:srgbClr val="002060"/>
                </a:solidFill>
                <a:cs typeface="Arial" panose="020B0604020202020204" pitchFamily="34" charset="0"/>
              </a:rPr>
              <a:t>. Je kiest</a:t>
            </a:r>
            <a:r>
              <a:rPr lang="nl-NL" sz="2400" dirty="0">
                <a:solidFill>
                  <a:srgbClr val="002060"/>
                </a:solidFill>
                <a:cs typeface="Arial" panose="020B0604020202020204" pitchFamily="34" charset="0"/>
              </a:rPr>
              <a:t> uit een boek of website </a:t>
            </a:r>
            <a:r>
              <a:rPr lang="nl-NL" sz="2400" b="1" dirty="0">
                <a:solidFill>
                  <a:srgbClr val="002060"/>
                </a:solidFill>
                <a:cs typeface="Arial" panose="020B0604020202020204" pitchFamily="34" charset="0"/>
              </a:rPr>
              <a:t>een beroep </a:t>
            </a:r>
            <a:r>
              <a:rPr lang="nl-NL" sz="2400" dirty="0">
                <a:solidFill>
                  <a:srgbClr val="002060"/>
                </a:solidFill>
                <a:cs typeface="Arial" panose="020B0604020202020204" pitchFamily="34" charset="0"/>
              </a:rPr>
              <a:t>waar je je in wil verdiepen</a:t>
            </a:r>
          </a:p>
          <a:p>
            <a:r>
              <a:rPr lang="nl-NL" sz="2400" b="0" i="0" dirty="0">
                <a:solidFill>
                  <a:srgbClr val="002060"/>
                </a:solidFill>
                <a:effectLst/>
                <a:cs typeface="Arial" panose="020B0604020202020204" pitchFamily="34" charset="0"/>
              </a:rPr>
              <a:t>Boeken over bijzondere beroepen </a:t>
            </a:r>
          </a:p>
          <a:p>
            <a:r>
              <a:rPr lang="nl-NL" sz="2000" b="1" i="0" u="sng" dirty="0">
                <a:solidFill>
                  <a:srgbClr val="0070C0"/>
                </a:solidFill>
                <a:effectLst/>
                <a:cs typeface="Arial" panose="020B0604020202020204" pitchFamily="34" charset="0"/>
              </a:rPr>
              <a:t>Van boswachter tot </a:t>
            </a:r>
            <a:r>
              <a:rPr lang="nl-NL" sz="2000" b="1" i="0" u="sng" dirty="0" err="1">
                <a:solidFill>
                  <a:srgbClr val="0070C0"/>
                </a:solidFill>
                <a:effectLst/>
                <a:cs typeface="Arial" panose="020B0604020202020204" pitchFamily="34" charset="0"/>
              </a:rPr>
              <a:t>youtuber</a:t>
            </a:r>
            <a:endParaRPr lang="nl-NL" sz="2000" b="1" i="0" u="sng" dirty="0">
              <a:solidFill>
                <a:srgbClr val="0070C0"/>
              </a:solidFill>
              <a:effectLst/>
              <a:cs typeface="Arial" panose="020B0604020202020204" pitchFamily="34" charset="0"/>
            </a:endParaRPr>
          </a:p>
          <a:p>
            <a:r>
              <a:rPr lang="nl-NL" sz="2000" b="0" i="0" dirty="0">
                <a:solidFill>
                  <a:srgbClr val="000000"/>
                </a:solidFill>
                <a:effectLst/>
                <a:cs typeface="Arial" panose="020B0604020202020204" pitchFamily="34" charset="0"/>
                <a:hlinkClick r:id="rId3"/>
              </a:rPr>
              <a:t>Filmpje Van boswachter tot </a:t>
            </a:r>
            <a:r>
              <a:rPr lang="nl-NL" sz="2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  <a:hlinkClick r:id="rId3"/>
              </a:rPr>
              <a:t>youtuber</a:t>
            </a:r>
            <a:r>
              <a:rPr lang="nl-NL" sz="2000" b="0" i="0" dirty="0">
                <a:solidFill>
                  <a:srgbClr val="000000"/>
                </a:solidFill>
                <a:effectLst/>
                <a:cs typeface="Arial" panose="020B0604020202020204" pitchFamily="34" charset="0"/>
                <a:hlinkClick r:id="rId3"/>
              </a:rPr>
              <a:t> </a:t>
            </a:r>
            <a:endParaRPr lang="nl-NL" sz="2000" b="0" i="0" dirty="0"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endParaRPr lang="nl-NL" sz="2000" dirty="0">
              <a:solidFill>
                <a:srgbClr val="000000"/>
              </a:solidFill>
            </a:endParaRPr>
          </a:p>
          <a:p>
            <a:endParaRPr lang="nl-NL" b="0" i="0" dirty="0">
              <a:solidFill>
                <a:srgbClr val="000000"/>
              </a:solidFill>
              <a:effectLst/>
            </a:endParaRPr>
          </a:p>
          <a:p>
            <a:r>
              <a:rPr lang="nl-NL" sz="2000" dirty="0">
                <a:solidFill>
                  <a:srgbClr val="002060"/>
                </a:solidFill>
                <a:cs typeface="Arial" panose="020B0604020202020204" pitchFamily="34" charset="0"/>
              </a:rPr>
              <a:t>Websites: </a:t>
            </a:r>
            <a:r>
              <a:rPr lang="nl-NL" sz="2000" b="1" i="0" dirty="0">
                <a:solidFill>
                  <a:srgbClr val="0070C0"/>
                </a:solidFill>
                <a:effectLst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Bijzondere beroepen</a:t>
            </a:r>
            <a:endParaRPr lang="nl-NL" sz="2000" b="1" i="0" dirty="0">
              <a:solidFill>
                <a:srgbClr val="0070C0"/>
              </a:solidFill>
              <a:effectLst/>
              <a:cs typeface="Arial" panose="020B0604020202020204" pitchFamily="34" charset="0"/>
            </a:endParaRPr>
          </a:p>
          <a:p>
            <a:r>
              <a:rPr lang="nl-NL" b="1" u="sng" dirty="0">
                <a:solidFill>
                  <a:srgbClr val="0070C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Gekke-beroepen</a:t>
            </a:r>
            <a:r>
              <a:rPr lang="nl-NL" b="1" u="sng" dirty="0">
                <a:solidFill>
                  <a:srgbClr val="0070C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 of </a:t>
            </a:r>
            <a:r>
              <a:rPr lang="nl-NL" b="1" dirty="0">
                <a:solidFill>
                  <a:srgbClr val="0070C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Beroepen in het mbo</a:t>
            </a:r>
          </a:p>
          <a:p>
            <a:endParaRPr lang="nl-NL" sz="2000" b="1" i="0" dirty="0">
              <a:solidFill>
                <a:srgbClr val="0070C0"/>
              </a:solidFill>
              <a:effectLst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endParaRPr lang="nl-NL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73B58BE-2CA2-FE85-3583-6A8189F4403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6004876"/>
            <a:ext cx="1473427" cy="1049016"/>
          </a:xfrm>
          <a:prstGeom prst="rect">
            <a:avLst/>
          </a:prstGeom>
        </p:spPr>
      </p:pic>
      <p:pic>
        <p:nvPicPr>
          <p:cNvPr id="6" name="Afbeelding 5" descr="Afbeelding met tekst, poster, grafische vormgeving, Vlieger&#10;&#10;Automatisch gegenereerde beschrijving">
            <a:extLst>
              <a:ext uri="{FF2B5EF4-FFF2-40B4-BE49-F238E27FC236}">
                <a16:creationId xmlns:a16="http://schemas.microsoft.com/office/drawing/2014/main" id="{B2312C3A-9960-6F8F-736C-251E42D3DC9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6958" y="2221816"/>
            <a:ext cx="1972310" cy="245681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Afbeelding 6" descr="Afbeelding met schoeisel, kleding, persoon, illustratie&#10;&#10;Automatisch gegenereerde beschrijving">
            <a:extLst>
              <a:ext uri="{FF2B5EF4-FFF2-40B4-BE49-F238E27FC236}">
                <a16:creationId xmlns:a16="http://schemas.microsoft.com/office/drawing/2014/main" id="{01A4FE97-937A-883E-C426-76E1FD63B3B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5792" y="2221816"/>
            <a:ext cx="1893409" cy="2445651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kstvak 9">
            <a:extLst>
              <a:ext uri="{FF2B5EF4-FFF2-40B4-BE49-F238E27FC236}">
                <a16:creationId xmlns:a16="http://schemas.microsoft.com/office/drawing/2014/main" id="{688B299E-475A-F5F6-9A4F-F995F9F1945A}"/>
              </a:ext>
            </a:extLst>
          </p:cNvPr>
          <p:cNvSpPr txBox="1"/>
          <p:nvPr/>
        </p:nvSpPr>
        <p:spPr>
          <a:xfrm>
            <a:off x="9249201" y="2239933"/>
            <a:ext cx="2942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Weet-je-wat-ik-worden-wil</a:t>
            </a:r>
            <a:endParaRPr lang="nl-NL" sz="2000" b="1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769F8A27-85BD-CDEE-9E0F-A6F43DE19C3F}"/>
              </a:ext>
            </a:extLst>
          </p:cNvPr>
          <p:cNvSpPr txBox="1"/>
          <p:nvPr/>
        </p:nvSpPr>
        <p:spPr>
          <a:xfrm>
            <a:off x="609600" y="5241062"/>
            <a:ext cx="1042256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b="1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r>
              <a:rPr lang="nl-NL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nl-NL" sz="2400" b="1" dirty="0">
                <a:solidFill>
                  <a:srgbClr val="002060"/>
                </a:solidFill>
                <a:cs typeface="Arial" panose="020B0604020202020204" pitchFamily="34" charset="0"/>
              </a:rPr>
              <a:t>Leerlingen </a:t>
            </a:r>
            <a:r>
              <a:rPr lang="nl-NL" sz="2400" dirty="0">
                <a:solidFill>
                  <a:srgbClr val="002060"/>
                </a:solidFill>
                <a:cs typeface="Arial" panose="020B0604020202020204" pitchFamily="34" charset="0"/>
              </a:rPr>
              <a:t>kiezen een beroep waarover ze een tekst schrijven</a:t>
            </a:r>
          </a:p>
        </p:txBody>
      </p:sp>
    </p:spTree>
    <p:extLst>
      <p:ext uri="{BB962C8B-B14F-4D97-AF65-F5344CB8AC3E}">
        <p14:creationId xmlns:p14="http://schemas.microsoft.com/office/powerpoint/2010/main" val="4246631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0BDAF3-6BDC-1E4E-B3F1-6B6BEDEBE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138901"/>
            <a:ext cx="10972800" cy="1325563"/>
          </a:xfrm>
        </p:spPr>
        <p:txBody>
          <a:bodyPr/>
          <a:lstStyle/>
          <a:p>
            <a:r>
              <a:rPr lang="nl-NL" dirty="0"/>
              <a:t>Welke moeilijke woorden kom je tegen?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6A0715-2EC7-BEA1-9E83-AA877BD60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084" y="1588088"/>
            <a:ext cx="8058982" cy="2875757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800" dirty="0"/>
              <a:t>Boomchirurg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						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73B58BE-2CA2-FE85-3583-6A8189F440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75708"/>
            <a:ext cx="1473427" cy="1049016"/>
          </a:xfrm>
          <a:prstGeom prst="rect">
            <a:avLst/>
          </a:prstGeom>
        </p:spPr>
      </p:pic>
      <p:pic>
        <p:nvPicPr>
          <p:cNvPr id="8" name="Picture 2" descr="4.300+ Boomchirurg Stockfoto's, afbeeldingen en royalty-free ...">
            <a:extLst>
              <a:ext uri="{FF2B5EF4-FFF2-40B4-BE49-F238E27FC236}">
                <a16:creationId xmlns:a16="http://schemas.microsoft.com/office/drawing/2014/main" id="{DCD24E40-5841-7E07-FCED-FCA60F2FEF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091" y="2045497"/>
            <a:ext cx="2718006" cy="1442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2365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0BDAF3-6BDC-1E4E-B3F1-6B6BEDEBE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713" y="-225988"/>
            <a:ext cx="10972800" cy="1325563"/>
          </a:xfrm>
        </p:spPr>
        <p:txBody>
          <a:bodyPr/>
          <a:lstStyle/>
          <a:p>
            <a:r>
              <a:rPr lang="nl-NL" dirty="0"/>
              <a:t>Opdracht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73B58BE-2CA2-FE85-3583-6A8189F440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75708"/>
            <a:ext cx="1473427" cy="1049016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A7D49DFB-E774-EAD6-0B80-ED59416515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57690" y="278676"/>
            <a:ext cx="997597" cy="1271273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50D06D7C-A562-750E-9141-BC789CBDB0E1}"/>
              </a:ext>
            </a:extLst>
          </p:cNvPr>
          <p:cNvSpPr txBox="1"/>
          <p:nvPr/>
        </p:nvSpPr>
        <p:spPr>
          <a:xfrm>
            <a:off x="736713" y="1099575"/>
            <a:ext cx="1042256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r>
              <a:rPr lang="nl-NL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nl-NL" sz="2400" dirty="0">
                <a:solidFill>
                  <a:srgbClr val="002060"/>
                </a:solidFill>
                <a:cs typeface="Arial" panose="020B0604020202020204" pitchFamily="34" charset="0"/>
              </a:rPr>
              <a:t>. </a:t>
            </a:r>
            <a:r>
              <a:rPr lang="nl-NL" sz="2400" dirty="0">
                <a:cs typeface="Arial" panose="020B0604020202020204" pitchFamily="34" charset="0"/>
              </a:rPr>
              <a:t>Lever je tekst in bij de docent. De docent geeft feedback op je tekst</a:t>
            </a:r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4B4A0C99-1A4F-3C91-842C-598FDCEEEAF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36713" y="1796583"/>
            <a:ext cx="10972800" cy="307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r>
              <a:rPr lang="nl-NL" sz="2400" dirty="0">
                <a:solidFill>
                  <a:srgbClr val="002060"/>
                </a:solidFill>
                <a:cs typeface="Arial" panose="020B0604020202020204" pitchFamily="34" charset="0"/>
              </a:rPr>
              <a:t>4</a:t>
            </a:r>
            <a:r>
              <a:rPr lang="nl-NL" sz="2400" dirty="0">
                <a:cs typeface="Arial" panose="020B0604020202020204" pitchFamily="34" charset="0"/>
              </a:rPr>
              <a:t>. Daarna wissel je je tekst uit met een klasgenoot</a:t>
            </a:r>
            <a:r>
              <a:rPr lang="nl-NL" sz="2400" dirty="0">
                <a:solidFill>
                  <a:srgbClr val="002060"/>
                </a:solidFill>
                <a:cs typeface="Arial" panose="020B0604020202020204" pitchFamily="34" charset="0"/>
              </a:rPr>
              <a:t>:</a:t>
            </a:r>
          </a:p>
          <a:p>
            <a:endParaRPr lang="nl-NL" sz="2400" dirty="0">
              <a:cs typeface="Arial" panose="020B0604020202020204" pitchFamily="34" charset="0"/>
            </a:endParaRPr>
          </a:p>
          <a:p>
            <a:r>
              <a:rPr lang="nl-NL" sz="2400" dirty="0">
                <a:cs typeface="Arial" panose="020B0604020202020204" pitchFamily="34" charset="0"/>
              </a:rPr>
              <a:t>Je schrijft op wat jij vindt van het beroep</a:t>
            </a:r>
          </a:p>
          <a:p>
            <a:r>
              <a:rPr lang="nl-NL" sz="2400" dirty="0">
                <a:cs typeface="Arial" panose="020B0604020202020204" pitchFamily="34" charset="0"/>
              </a:rPr>
              <a:t>Past het beroep bij jou? Schrijf op waarom wel/niet </a:t>
            </a:r>
          </a:p>
          <a:p>
            <a:r>
              <a:rPr lang="nl-NL" sz="2400" dirty="0">
                <a:cs typeface="Arial" panose="020B0604020202020204" pitchFamily="34" charset="0"/>
              </a:rPr>
              <a:t>Past het beroep bij je klasgenoot? Schrijf op waarom wel/niet</a:t>
            </a:r>
          </a:p>
        </p:txBody>
      </p:sp>
    </p:spTree>
    <p:extLst>
      <p:ext uri="{BB962C8B-B14F-4D97-AF65-F5344CB8AC3E}">
        <p14:creationId xmlns:p14="http://schemas.microsoft.com/office/powerpoint/2010/main" val="4176754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0BDAF3-6BDC-1E4E-B3F1-6B6BEDEBE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713" y="-225988"/>
            <a:ext cx="10972800" cy="1325563"/>
          </a:xfrm>
        </p:spPr>
        <p:txBody>
          <a:bodyPr/>
          <a:lstStyle/>
          <a:p>
            <a:r>
              <a:rPr lang="nl-NL" dirty="0"/>
              <a:t>Nabespreken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6A0715-2EC7-BEA1-9E83-AA877BD60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78889"/>
            <a:ext cx="10972800" cy="4496819"/>
          </a:xfrm>
        </p:spPr>
        <p:txBody>
          <a:bodyPr>
            <a:normAutofit/>
          </a:bodyPr>
          <a:lstStyle/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73B58BE-2CA2-FE85-3583-6A8189F440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75708"/>
            <a:ext cx="1473427" cy="1049016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C7694878-E58A-178E-BBE2-72C94747C2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12610" y="344612"/>
            <a:ext cx="1331119" cy="1103188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2620D35D-1A55-2D20-2FC4-E1DDFB6C62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9902" y="344613"/>
            <a:ext cx="1083593" cy="1103187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2CF3F567-13CA-3898-EB30-AB0BB52705B7}"/>
              </a:ext>
            </a:extLst>
          </p:cNvPr>
          <p:cNvSpPr txBox="1"/>
          <p:nvPr/>
        </p:nvSpPr>
        <p:spPr>
          <a:xfrm>
            <a:off x="736713" y="1278889"/>
            <a:ext cx="56728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24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r>
              <a:rPr lang="nl-NL" sz="2400" dirty="0">
                <a:solidFill>
                  <a:srgbClr val="002060"/>
                </a:solidFill>
                <a:cs typeface="Arial" panose="020B0604020202020204" pitchFamily="34" charset="0"/>
              </a:rPr>
              <a:t>Klassikale terugkoppeling </a:t>
            </a:r>
          </a:p>
        </p:txBody>
      </p:sp>
    </p:spTree>
    <p:extLst>
      <p:ext uri="{BB962C8B-B14F-4D97-AF65-F5344CB8AC3E}">
        <p14:creationId xmlns:p14="http://schemas.microsoft.com/office/powerpoint/2010/main" val="1062561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0BDAF3-6BDC-1E4E-B3F1-6B6BEDEBE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713" y="-225988"/>
            <a:ext cx="10972800" cy="1325563"/>
          </a:xfrm>
        </p:spPr>
        <p:txBody>
          <a:bodyPr/>
          <a:lstStyle/>
          <a:p>
            <a:r>
              <a:rPr lang="nl-NL" dirty="0"/>
              <a:t>Vastleggen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6A0715-2EC7-BEA1-9E83-AA877BD60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78889"/>
            <a:ext cx="10972800" cy="449681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r>
              <a:rPr lang="nl-NL" dirty="0"/>
              <a:t>Hier wordt uitgelegd hoe je de loopbaanactiviteit kunt vastleggen in een loopbaandossier/portfolio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73B58BE-2CA2-FE85-3583-6A8189F440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75708"/>
            <a:ext cx="1473427" cy="1049016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6D03FBB2-12AA-0FCA-D3C4-4BB96C4BE7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05352" y="229873"/>
            <a:ext cx="1004161" cy="125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378464"/>
      </p:ext>
    </p:extLst>
  </p:cSld>
  <p:clrMapOvr>
    <a:masterClrMapping/>
  </p:clrMapOvr>
</p:sld>
</file>

<file path=ppt/theme/theme1.xml><?xml version="1.0" encoding="utf-8"?>
<a:theme xmlns:a="http://schemas.openxmlformats.org/drawingml/2006/main" name="SplashVTI">
  <a:themeElements>
    <a:clrScheme name="Custom 11">
      <a:dk1>
        <a:srgbClr val="262626"/>
      </a:dk1>
      <a:lt1>
        <a:sysClr val="window" lastClr="FFFFFF"/>
      </a:lt1>
      <a:dk2>
        <a:srgbClr val="2F333D"/>
      </a:dk2>
      <a:lt2>
        <a:srgbClr val="E9F3F3"/>
      </a:lt2>
      <a:accent1>
        <a:srgbClr val="1EBE9B"/>
      </a:accent1>
      <a:accent2>
        <a:srgbClr val="FD8686"/>
      </a:accent2>
      <a:accent3>
        <a:srgbClr val="0AC8AD"/>
      </a:accent3>
      <a:accent4>
        <a:srgbClr val="E69500"/>
      </a:accent4>
      <a:accent5>
        <a:srgbClr val="EC4E70"/>
      </a:accent5>
      <a:accent6>
        <a:srgbClr val="794DFF"/>
      </a:accent6>
      <a:hlink>
        <a:srgbClr val="3E8FF1"/>
      </a:hlink>
      <a:folHlink>
        <a:srgbClr val="939393"/>
      </a:folHlink>
    </a:clrScheme>
    <a:fontScheme name="Custom 23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lashVTI" id="{CD38C481-21EC-466B-953B-A1440B42712A}" vid="{D3E4813C-1D98-48C2-AF59-2D0D78E25500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b957a39-1f62-4cef-935a-f664fa9bc04c">
      <Terms xmlns="http://schemas.microsoft.com/office/infopath/2007/PartnerControls"/>
    </lcf76f155ced4ddcb4097134ff3c332f>
    <TaxCatchAll xmlns="9281fe5b-abce-4aec-9403-dcdb2cb047d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24DE0223BBD64DA880C2297F0A87F3" ma:contentTypeVersion="16" ma:contentTypeDescription="Een nieuw document maken." ma:contentTypeScope="" ma:versionID="202438cd67cc51390d56b6d0062bc41e">
  <xsd:schema xmlns:xsd="http://www.w3.org/2001/XMLSchema" xmlns:xs="http://www.w3.org/2001/XMLSchema" xmlns:p="http://schemas.microsoft.com/office/2006/metadata/properties" xmlns:ns2="0b957a39-1f62-4cef-935a-f664fa9bc04c" xmlns:ns3="9281fe5b-abce-4aec-9403-dcdb2cb047d7" targetNamespace="http://schemas.microsoft.com/office/2006/metadata/properties" ma:root="true" ma:fieldsID="e649403ed0d3051de693bf68e828b1e0" ns2:_="" ns3:_="">
    <xsd:import namespace="0b957a39-1f62-4cef-935a-f664fa9bc04c"/>
    <xsd:import namespace="9281fe5b-abce-4aec-9403-dcdb2cb047d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957a39-1f62-4cef-935a-f664fa9bc0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Afbeeldingtags" ma:readOnly="false" ma:fieldId="{5cf76f15-5ced-4ddc-b409-7134ff3c332f}" ma:taxonomyMulti="true" ma:sspId="9094ed71-ad37-40d4-b95a-d4271a6f83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81fe5b-abce-4aec-9403-dcdb2cb047d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6212e56c-6e5c-4bee-b13a-1b778d3e41a7}" ma:internalName="TaxCatchAll" ma:showField="CatchAllData" ma:web="9281fe5b-abce-4aec-9403-dcdb2cb047d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9094ed71-ad37-40d4-b95a-d4271a6f83fc" ContentTypeId="0x0101" PreviousValue="false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C3DB6D7-5297-4F17-9A34-6624711B21AC}">
  <ds:schemaRefs>
    <ds:schemaRef ds:uri="http://schemas.microsoft.com/office/2006/metadata/properties"/>
    <ds:schemaRef ds:uri="http://schemas.microsoft.com/office/infopath/2007/PartnerControls"/>
    <ds:schemaRef ds:uri="0b957a39-1f62-4cef-935a-f664fa9bc04c"/>
    <ds:schemaRef ds:uri="9281fe5b-abce-4aec-9403-dcdb2cb047d7"/>
  </ds:schemaRefs>
</ds:datastoreItem>
</file>

<file path=customXml/itemProps2.xml><?xml version="1.0" encoding="utf-8"?>
<ds:datastoreItem xmlns:ds="http://schemas.openxmlformats.org/officeDocument/2006/customXml" ds:itemID="{A22CC6BE-1931-49FF-968D-39413DDC6C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957a39-1f62-4cef-935a-f664fa9bc04c"/>
    <ds:schemaRef ds:uri="9281fe5b-abce-4aec-9403-dcdb2cb047d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7AB48EE-32A4-4F94-9610-1E6852B421DB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E14F8FE9-7A58-4132-8A7B-640F61BF6B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4883</TotalTime>
  <Words>466</Words>
  <Application>Microsoft Office PowerPoint</Application>
  <PresentationFormat>Breedbeeld</PresentationFormat>
  <Paragraphs>63</Paragraphs>
  <Slides>7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5" baseType="lpstr">
      <vt:lpstr>Aptos</vt:lpstr>
      <vt:lpstr>Arial</vt:lpstr>
      <vt:lpstr>Avenir Next LT Pro</vt:lpstr>
      <vt:lpstr>Posterama</vt:lpstr>
      <vt:lpstr>Quattrocento Sans</vt:lpstr>
      <vt:lpstr>Segoe UI</vt:lpstr>
      <vt:lpstr>Wingdings</vt:lpstr>
      <vt:lpstr>SplashVTI</vt:lpstr>
      <vt:lpstr>Les Kennismaken met onbekende beroepen</vt:lpstr>
      <vt:lpstr>Wat ga je deze les doen?</vt:lpstr>
      <vt:lpstr>Kennismaken met een onbekend beroep</vt:lpstr>
      <vt:lpstr>Welke moeilijke woorden kom je tegen?</vt:lpstr>
      <vt:lpstr>Opdracht</vt:lpstr>
      <vt:lpstr>Nabespreken</vt:lpstr>
      <vt:lpstr>Vastleggen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Kennismaken met onbekende beroepen</dc:title>
  <dc:creator>Michel Zijffers</dc:creator>
  <cp:lastModifiedBy>Annet Hermans</cp:lastModifiedBy>
  <cp:revision>7</cp:revision>
  <dcterms:created xsi:type="dcterms:W3CDTF">2024-09-24T10:43:43Z</dcterms:created>
  <dcterms:modified xsi:type="dcterms:W3CDTF">2024-10-31T18:52:10Z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0x0101009724DE0223BBD64DA880C2297F0A87F3</vt:lpwstr>
  </property>
  <property fmtid="{D5CDD505-2E9C-101B-9397-08002B2CF9AE}" pid="3" name="MediaServiceImageTags">
    <vt:lpwstr/>
  </property>
</Properties>
</file>