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8" r:id="rId5"/>
  </p:sldMasterIdLst>
  <p:notesMasterIdLst>
    <p:notesMasterId r:id="rId14"/>
  </p:notesMasterIdLst>
  <p:sldIdLst>
    <p:sldId id="278" r:id="rId6"/>
    <p:sldId id="256" r:id="rId7"/>
    <p:sldId id="257" r:id="rId8"/>
    <p:sldId id="261" r:id="rId9"/>
    <p:sldId id="260" r:id="rId10"/>
    <p:sldId id="265" r:id="rId11"/>
    <p:sldId id="263" r:id="rId12"/>
    <p:sldId id="264" r:id="rId13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029980F-66C5-72D3-0C3D-41B5A9FB8807}" v="3" dt="2025-12-05T13:38:44.020"/>
    <p1510:client id="{583B00AD-6C95-6D58-BA2D-BD3D56E11416}" v="2" dt="2025-12-05T13:51:46.758"/>
    <p1510:client id="{FB63B4E7-D2DA-4D1A-8C47-05F64957AC91}" v="57" dt="2025-12-05T13:51:17.75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/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1.xml"/><Relationship Id="rId15" Type="http://schemas.openxmlformats.org/officeDocument/2006/relationships/presProps" Target="presProps.xml"/><Relationship Id="rId10" Type="http://schemas.openxmlformats.org/officeDocument/2006/relationships/slide" Target="slides/slide5.xml"/><Relationship Id="rId19" Type="http://schemas.microsoft.com/office/2016/11/relationships/changesInfo" Target="changesInfos/changesInfo1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notesMaster" Target="notesMasters/notes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nnet Hermans" userId="315960d3-57b3-456a-9995-b6453fab039f" providerId="ADAL" clId="{FB39EBBD-D107-44ED-8B79-739691C435E5}"/>
    <pc:docChg chg="custSel modSld">
      <pc:chgData name="Annet Hermans" userId="315960d3-57b3-456a-9995-b6453fab039f" providerId="ADAL" clId="{FB39EBBD-D107-44ED-8B79-739691C435E5}" dt="2025-12-05T13:51:17.753" v="86" actId="207"/>
      <pc:docMkLst>
        <pc:docMk/>
      </pc:docMkLst>
      <pc:sldChg chg="modSp mod">
        <pc:chgData name="Annet Hermans" userId="315960d3-57b3-456a-9995-b6453fab039f" providerId="ADAL" clId="{FB39EBBD-D107-44ED-8B79-739691C435E5}" dt="2025-12-05T13:40:17.844" v="34" actId="20577"/>
        <pc:sldMkLst>
          <pc:docMk/>
          <pc:sldMk cId="1660712330" sldId="257"/>
        </pc:sldMkLst>
        <pc:spChg chg="mod">
          <ac:chgData name="Annet Hermans" userId="315960d3-57b3-456a-9995-b6453fab039f" providerId="ADAL" clId="{FB39EBBD-D107-44ED-8B79-739691C435E5}" dt="2025-12-05T13:40:17.844" v="34" actId="20577"/>
          <ac:spMkLst>
            <pc:docMk/>
            <pc:sldMk cId="1660712330" sldId="257"/>
            <ac:spMk id="3" creationId="{DA6A0715-2EC7-BEA1-9E83-AA877BD60738}"/>
          </ac:spMkLst>
        </pc:spChg>
      </pc:sldChg>
      <pc:sldChg chg="delSp modSp mod">
        <pc:chgData name="Annet Hermans" userId="315960d3-57b3-456a-9995-b6453fab039f" providerId="ADAL" clId="{FB39EBBD-D107-44ED-8B79-739691C435E5}" dt="2025-12-05T13:51:17.753" v="86" actId="207"/>
        <pc:sldMkLst>
          <pc:docMk/>
          <pc:sldMk cId="4246631106" sldId="261"/>
        </pc:sldMkLst>
        <pc:spChg chg="mod">
          <ac:chgData name="Annet Hermans" userId="315960d3-57b3-456a-9995-b6453fab039f" providerId="ADAL" clId="{FB39EBBD-D107-44ED-8B79-739691C435E5}" dt="2025-12-05T13:51:17.753" v="86" actId="207"/>
          <ac:spMkLst>
            <pc:docMk/>
            <pc:sldMk cId="4246631106" sldId="261"/>
            <ac:spMk id="3" creationId="{DA6A0715-2EC7-BEA1-9E83-AA877BD60738}"/>
          </ac:spMkLst>
        </pc:spChg>
        <pc:picChg chg="mod">
          <ac:chgData name="Annet Hermans" userId="315960d3-57b3-456a-9995-b6453fab039f" providerId="ADAL" clId="{FB39EBBD-D107-44ED-8B79-739691C435E5}" dt="2025-12-02T22:05:42.687" v="28" actId="1076"/>
          <ac:picMkLst>
            <pc:docMk/>
            <pc:sldMk cId="4246631106" sldId="261"/>
            <ac:picMk id="6" creationId="{B2312C3A-9960-6F8F-736C-251E42D3DC9A}"/>
          </ac:picMkLst>
        </pc:picChg>
        <pc:picChg chg="mod">
          <ac:chgData name="Annet Hermans" userId="315960d3-57b3-456a-9995-b6453fab039f" providerId="ADAL" clId="{FB39EBBD-D107-44ED-8B79-739691C435E5}" dt="2025-12-02T22:05:45.206" v="29" actId="1076"/>
          <ac:picMkLst>
            <pc:docMk/>
            <pc:sldMk cId="4246631106" sldId="261"/>
            <ac:picMk id="7" creationId="{01A4FE97-937A-883E-C426-76E1FD63B3BC}"/>
          </ac:picMkLst>
        </pc:picChg>
      </pc:sldChg>
    </pc:docChg>
  </pc:docChgLst>
  <pc:docChgLst>
    <pc:chgData name="Annet Hermans" userId="S::a.hermans@mboraad.nl::315960d3-57b3-456a-9995-b6453fab039f" providerId="AD" clId="Web-{5F2D031C-8086-8E2E-3283-72B791A2B740}"/>
    <pc:docChg chg="modSld">
      <pc:chgData name="Annet Hermans" userId="S::a.hermans@mboraad.nl::315960d3-57b3-456a-9995-b6453fab039f" providerId="AD" clId="Web-{5F2D031C-8086-8E2E-3283-72B791A2B740}" dt="2025-12-02T21:56:43.295" v="17" actId="20577"/>
      <pc:docMkLst>
        <pc:docMk/>
      </pc:docMkLst>
      <pc:sldChg chg="modSp">
        <pc:chgData name="Annet Hermans" userId="S::a.hermans@mboraad.nl::315960d3-57b3-456a-9995-b6453fab039f" providerId="AD" clId="Web-{5F2D031C-8086-8E2E-3283-72B791A2B740}" dt="2025-12-02T21:56:43.295" v="17" actId="20577"/>
        <pc:sldMkLst>
          <pc:docMk/>
          <pc:sldMk cId="4246631106" sldId="261"/>
        </pc:sldMkLst>
        <pc:spChg chg="mod">
          <ac:chgData name="Annet Hermans" userId="S::a.hermans@mboraad.nl::315960d3-57b3-456a-9995-b6453fab039f" providerId="AD" clId="Web-{5F2D031C-8086-8E2E-3283-72B791A2B740}" dt="2025-12-02T21:56:43.295" v="17" actId="20577"/>
          <ac:spMkLst>
            <pc:docMk/>
            <pc:sldMk cId="4246631106" sldId="261"/>
            <ac:spMk id="3" creationId="{DA6A0715-2EC7-BEA1-9E83-AA877BD60738}"/>
          </ac:spMkLst>
        </pc:spChg>
      </pc:sldChg>
    </pc:docChg>
  </pc:docChgLst>
  <pc:docChgLst>
    <pc:chgData name="Annet Hermans" userId="S::a.hermans@mboraad.nl::315960d3-57b3-456a-9995-b6453fab039f" providerId="AD" clId="Web-{2029980F-66C5-72D3-0C3D-41B5A9FB8807}"/>
    <pc:docChg chg="addSld modSld sldOrd">
      <pc:chgData name="Annet Hermans" userId="S::a.hermans@mboraad.nl::315960d3-57b3-456a-9995-b6453fab039f" providerId="AD" clId="Web-{2029980F-66C5-72D3-0C3D-41B5A9FB8807}" dt="2025-12-05T13:38:44.020" v="2"/>
      <pc:docMkLst>
        <pc:docMk/>
      </pc:docMkLst>
      <pc:sldChg chg="add mod ord modShow">
        <pc:chgData name="Annet Hermans" userId="S::a.hermans@mboraad.nl::315960d3-57b3-456a-9995-b6453fab039f" providerId="AD" clId="Web-{2029980F-66C5-72D3-0C3D-41B5A9FB8807}" dt="2025-12-05T13:38:44.020" v="2"/>
        <pc:sldMkLst>
          <pc:docMk/>
          <pc:sldMk cId="3654059895" sldId="278"/>
        </pc:sldMkLst>
      </pc:sldChg>
    </pc:docChg>
  </pc:docChgLst>
  <pc:docChgLst>
    <pc:chgData name="Annet Hermans" userId="S::a.hermans@mboraad.nl::315960d3-57b3-456a-9995-b6453fab039f" providerId="AD" clId="Web-{583B00AD-6C95-6D58-BA2D-BD3D56E11416}"/>
    <pc:docChg chg="modSld">
      <pc:chgData name="Annet Hermans" userId="S::a.hermans@mboraad.nl::315960d3-57b3-456a-9995-b6453fab039f" providerId="AD" clId="Web-{583B00AD-6C95-6D58-BA2D-BD3D56E11416}" dt="2025-12-05T13:51:46.758" v="1" actId="20577"/>
      <pc:docMkLst>
        <pc:docMk/>
      </pc:docMkLst>
      <pc:sldChg chg="modSp">
        <pc:chgData name="Annet Hermans" userId="S::a.hermans@mboraad.nl::315960d3-57b3-456a-9995-b6453fab039f" providerId="AD" clId="Web-{583B00AD-6C95-6D58-BA2D-BD3D56E11416}" dt="2025-12-05T13:51:46.758" v="1" actId="20577"/>
        <pc:sldMkLst>
          <pc:docMk/>
          <pc:sldMk cId="4246631106" sldId="261"/>
        </pc:sldMkLst>
        <pc:spChg chg="mod">
          <ac:chgData name="Annet Hermans" userId="S::a.hermans@mboraad.nl::315960d3-57b3-456a-9995-b6453fab039f" providerId="AD" clId="Web-{583B00AD-6C95-6D58-BA2D-BD3D56E11416}" dt="2025-12-05T13:51:46.758" v="1" actId="20577"/>
          <ac:spMkLst>
            <pc:docMk/>
            <pc:sldMk cId="4246631106" sldId="261"/>
            <ac:spMk id="3" creationId="{DA6A0715-2EC7-BEA1-9E83-AA877BD60738}"/>
          </ac:spMkLst>
        </pc:spChg>
      </pc:sldChg>
    </pc:docChg>
  </pc:docChgLst>
  <pc:docChgLst>
    <pc:chgData name="Annet Hermans" userId="S::a.hermans@mboraad.nl::315960d3-57b3-456a-9995-b6453fab039f" providerId="AD" clId="Web-{D0A68A90-BCE6-58B6-04E5-038FF643D27E}"/>
    <pc:docChg chg="modSld">
      <pc:chgData name="Annet Hermans" userId="S::a.hermans@mboraad.nl::315960d3-57b3-456a-9995-b6453fab039f" providerId="AD" clId="Web-{D0A68A90-BCE6-58B6-04E5-038FF643D27E}" dt="2025-12-02T22:00:10.558" v="12" actId="20577"/>
      <pc:docMkLst>
        <pc:docMk/>
      </pc:docMkLst>
      <pc:sldChg chg="addSp modSp">
        <pc:chgData name="Annet Hermans" userId="S::a.hermans@mboraad.nl::315960d3-57b3-456a-9995-b6453fab039f" providerId="AD" clId="Web-{D0A68A90-BCE6-58B6-04E5-038FF643D27E}" dt="2025-12-02T22:00:10.558" v="12" actId="20577"/>
        <pc:sldMkLst>
          <pc:docMk/>
          <pc:sldMk cId="4246631106" sldId="261"/>
        </pc:sldMkLst>
        <pc:spChg chg="mod">
          <ac:chgData name="Annet Hermans" userId="S::a.hermans@mboraad.nl::315960d3-57b3-456a-9995-b6453fab039f" providerId="AD" clId="Web-{D0A68A90-BCE6-58B6-04E5-038FF643D27E}" dt="2025-12-02T22:00:10.558" v="12" actId="20577"/>
          <ac:spMkLst>
            <pc:docMk/>
            <pc:sldMk cId="4246631106" sldId="261"/>
            <ac:spMk id="3" creationId="{DA6A0715-2EC7-BEA1-9E83-AA877BD60738}"/>
          </ac:spMkLst>
        </pc:spChg>
        <pc:spChg chg="add mod">
          <ac:chgData name="Annet Hermans" userId="S::a.hermans@mboraad.nl::315960d3-57b3-456a-9995-b6453fab039f" providerId="AD" clId="Web-{D0A68A90-BCE6-58B6-04E5-038FF643D27E}" dt="2025-12-02T21:58:30.448" v="11" actId="1076"/>
          <ac:spMkLst>
            <pc:docMk/>
            <pc:sldMk cId="4246631106" sldId="261"/>
            <ac:spMk id="5" creationId="{E9E13B75-9E89-3579-B6D3-D06634ACBADF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4F048DB-88FB-4548-9909-40004E95886A}" type="datetimeFigureOut">
              <a:rPr lang="nl-NL" smtClean="0"/>
              <a:t>5-12-2025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A854E0E-231C-4A49-B263-D125F8314FE3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12544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3A00296-20C8-FC88-2DC3-CF719190B1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FC0675B-092F-6EE5-6F15-0EC560FE251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4C04E24-46B8-77F8-6398-65F30064EC6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>
              <a:latin typeface="Calibri"/>
              <a:ea typeface="Calibri"/>
              <a:cs typeface="Calibri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B3FEDF3-96CF-C70E-322F-E7CE478F45E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A854E0E-231C-4A49-B263-D125F8314FE3}" type="slidenum">
              <a:rPr kumimoji="0" lang="nl-NL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nl-NL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5004741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A854E0E-231C-4A49-B263-D125F8314FE3}" type="slidenum">
              <a:rPr lang="nl-NL" smtClean="0"/>
              <a:t>2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7296491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A854E0E-231C-4A49-B263-D125F8314FE3}" type="slidenum">
              <a:rPr lang="nl-NL" smtClean="0"/>
              <a:t>3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0054346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457200" indent="-317500">
              <a:buSzPts val="1400"/>
              <a:buChar char="-"/>
            </a:pPr>
            <a:r>
              <a:rPr lang="nl-NL"/>
              <a:t>Deze LOB-opdracht kun je ook in een NT2 les uitvoeren</a:t>
            </a:r>
            <a:endParaRPr lang="en-US">
              <a:latin typeface="Segoe UI"/>
              <a:cs typeface="Segoe UI"/>
            </a:endParaRPr>
          </a:p>
          <a:p>
            <a:pPr marL="457200" indent="-317500">
              <a:buSzPts val="1400"/>
              <a:buChar char="-"/>
            </a:pPr>
            <a:r>
              <a:rPr lang="nl-NL">
                <a:latin typeface="Segoe UI"/>
                <a:cs typeface="Segoe UI"/>
              </a:rPr>
              <a:t>Laat</a:t>
            </a:r>
            <a:r>
              <a:rPr lang="nl-NL" sz="1200" b="0" i="0">
                <a:solidFill>
                  <a:srgbClr val="000000"/>
                </a:solidFill>
                <a:effectLst/>
                <a:latin typeface="Segoe UI"/>
                <a:cs typeface="Segoe UI"/>
              </a:rPr>
              <a:t> een website met</a:t>
            </a:r>
            <a:r>
              <a:rPr lang="nl-NL">
                <a:solidFill>
                  <a:srgbClr val="000000"/>
                </a:solidFill>
                <a:latin typeface="Segoe UI"/>
                <a:cs typeface="Segoe UI"/>
              </a:rPr>
              <a:t> </a:t>
            </a:r>
            <a:r>
              <a:rPr lang="nl-NL" sz="1200" b="0" i="0">
                <a:solidFill>
                  <a:srgbClr val="000000"/>
                </a:solidFill>
                <a:effectLst/>
                <a:latin typeface="Segoe UI"/>
                <a:cs typeface="Segoe UI"/>
              </a:rPr>
              <a:t>beroepen </a:t>
            </a:r>
            <a:r>
              <a:rPr lang="nl-NL">
                <a:solidFill>
                  <a:srgbClr val="000000"/>
                </a:solidFill>
                <a:latin typeface="Segoe UI"/>
                <a:cs typeface="Segoe UI"/>
              </a:rPr>
              <a:t>in het mbo </a:t>
            </a:r>
            <a:r>
              <a:rPr lang="nl-NL" sz="1200" b="0" i="0">
                <a:solidFill>
                  <a:srgbClr val="000000"/>
                </a:solidFill>
                <a:effectLst/>
                <a:latin typeface="Segoe UI"/>
                <a:cs typeface="Segoe UI"/>
              </a:rPr>
              <a:t>zien</a:t>
            </a:r>
            <a:r>
              <a:rPr lang="nl-NL">
                <a:solidFill>
                  <a:srgbClr val="000000"/>
                </a:solidFill>
                <a:latin typeface="Segoe UI"/>
                <a:cs typeface="Segoe UI"/>
              </a:rPr>
              <a:t>,</a:t>
            </a:r>
            <a:r>
              <a:rPr lang="nl-NL" sz="1200" b="0" i="0">
                <a:solidFill>
                  <a:srgbClr val="000000"/>
                </a:solidFill>
                <a:effectLst/>
                <a:latin typeface="Segoe UI"/>
                <a:cs typeface="Segoe UI"/>
              </a:rPr>
              <a:t> lees in de klas (eenvoudige) boeken die gaan over beroepen. Bijvoorbeeld ‘Van boswachter tot </a:t>
            </a:r>
            <a:r>
              <a:rPr lang="nl-NL" sz="1200" b="0" i="0" err="1">
                <a:solidFill>
                  <a:srgbClr val="000000"/>
                </a:solidFill>
                <a:effectLst/>
                <a:latin typeface="Segoe UI"/>
                <a:cs typeface="Segoe UI"/>
              </a:rPr>
              <a:t>youtuber’en</a:t>
            </a:r>
            <a:r>
              <a:rPr lang="nl-NL" sz="1200" b="0" i="0">
                <a:solidFill>
                  <a:srgbClr val="000000"/>
                </a:solidFill>
                <a:effectLst/>
                <a:latin typeface="Segoe UI"/>
                <a:cs typeface="Segoe UI"/>
              </a:rPr>
              <a:t> ‘Weet je wat ik worden wil’. </a:t>
            </a:r>
            <a:r>
              <a:rPr lang="nl-NL">
                <a:solidFill>
                  <a:srgbClr val="000000"/>
                </a:solidFill>
                <a:latin typeface="Segoe UI"/>
                <a:cs typeface="Segoe UI"/>
              </a:rPr>
              <a:t> Of kijk een van de filmpjes</a:t>
            </a:r>
            <a:endParaRPr lang="en-US">
              <a:latin typeface="Segoe UI"/>
              <a:cs typeface="Segoe UI"/>
            </a:endParaRPr>
          </a:p>
          <a:p>
            <a:pPr marL="457200" lvl="0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-"/>
            </a:pPr>
            <a:r>
              <a:rPr lang="nl-NL" sz="1200" b="0" i="0">
                <a:solidFill>
                  <a:srgbClr val="000000"/>
                </a:solidFill>
                <a:effectLst/>
                <a:latin typeface="Segoe UI" panose="020B0502040204020203" pitchFamily="34" charset="0"/>
              </a:rPr>
              <a:t>In het eerste boek worden mensen geïnterviewd over wat hun beroep inhoudt en bijzonder maakt.</a:t>
            </a:r>
          </a:p>
          <a:p>
            <a:pPr marL="457200" lvl="0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-"/>
            </a:pPr>
            <a:r>
              <a:rPr lang="nl-NL" sz="1200" b="0" i="0">
                <a:solidFill>
                  <a:srgbClr val="000000"/>
                </a:solidFill>
                <a:effectLst/>
                <a:latin typeface="Segoe UI" panose="020B0502040204020203" pitchFamily="34" charset="0"/>
              </a:rPr>
              <a:t>In het tweede boek worden </a:t>
            </a:r>
            <a:r>
              <a:rPr lang="nl-NL" sz="1200" b="0" i="0">
                <a:solidFill>
                  <a:srgbClr val="333333"/>
                </a:solidFill>
                <a:effectLst/>
                <a:latin typeface="Segoe UI" panose="020B0502040204020203" pitchFamily="34" charset="0"/>
              </a:rPr>
              <a:t>allerlei hedendaagse beroepen beschreven zoals stemacteur, medisch illustrator, geldverwerker of trouwambtenaar.</a:t>
            </a:r>
          </a:p>
          <a:p>
            <a:pPr marL="457200" lvl="0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-"/>
            </a:pPr>
            <a:r>
              <a:rPr lang="nl-NL" sz="1200" b="0" i="0">
                <a:solidFill>
                  <a:srgbClr val="000000"/>
                </a:solidFill>
                <a:effectLst/>
                <a:latin typeface="Segoe UI"/>
                <a:cs typeface="Segoe UI"/>
              </a:rPr>
              <a:t>Op de </a:t>
            </a:r>
            <a:r>
              <a:rPr lang="nl-NL">
                <a:solidFill>
                  <a:srgbClr val="000000"/>
                </a:solidFill>
                <a:latin typeface="Segoe UI"/>
                <a:cs typeface="Segoe UI"/>
              </a:rPr>
              <a:t>filmpjes</a:t>
            </a:r>
            <a:r>
              <a:rPr lang="nl-NL" sz="1200" b="0" i="0">
                <a:solidFill>
                  <a:srgbClr val="000000"/>
                </a:solidFill>
                <a:effectLst/>
                <a:latin typeface="Segoe UI"/>
                <a:cs typeface="Segoe UI"/>
              </a:rPr>
              <a:t> vind je bijzondere of gekke beroepen. Sommige teksten zijn langer en moeilijker., dus bekijk wat past bij je leerlingen.  </a:t>
            </a:r>
          </a:p>
          <a:p>
            <a:pPr marL="1397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nl-NL" sz="1200" b="0" i="0">
                <a:solidFill>
                  <a:srgbClr val="000000"/>
                </a:solidFill>
                <a:effectLst/>
                <a:latin typeface="Segoe UI" panose="020B0502040204020203" pitchFamily="34" charset="0"/>
              </a:rPr>
              <a:t>Op de website Beroepen in het mbo kiezen de leerlingen eerst wat ze leuk vinden, daarna komen ze bij beroepen uit. </a:t>
            </a:r>
          </a:p>
          <a:p>
            <a:pPr marL="457200" indent="-317500">
              <a:buSzPts val="1400"/>
              <a:buChar char="-"/>
            </a:pPr>
            <a:r>
              <a:rPr lang="nl-NL">
                <a:solidFill>
                  <a:srgbClr val="333333"/>
                </a:solidFill>
                <a:latin typeface="Segoe UI"/>
                <a:cs typeface="Segoe UI"/>
              </a:rPr>
              <a:t>In alle gevallen kiezen ze </a:t>
            </a:r>
            <a:r>
              <a:rPr lang="nl-NL" sz="1200" b="0" i="0">
                <a:solidFill>
                  <a:srgbClr val="333333"/>
                </a:solidFill>
                <a:effectLst/>
                <a:latin typeface="Segoe UI"/>
                <a:cs typeface="Segoe UI"/>
              </a:rPr>
              <a:t>één beroep uit waarover ze een tekst schrijven. Ze leggen uit wat het beroep inhoudt en welke opleiding je ervoor nodig hebt.</a:t>
            </a:r>
            <a:r>
              <a:rPr lang="nl-NL">
                <a:solidFill>
                  <a:srgbClr val="333333"/>
                </a:solidFill>
                <a:latin typeface="Segoe UI"/>
                <a:cs typeface="Segoe UI"/>
              </a:rPr>
              <a:t> </a:t>
            </a:r>
            <a:r>
              <a:rPr lang="nl-NL" sz="1200" b="0" i="0">
                <a:solidFill>
                  <a:srgbClr val="333333"/>
                </a:solidFill>
                <a:effectLst/>
                <a:latin typeface="Segoe UI"/>
                <a:cs typeface="Segoe UI"/>
              </a:rPr>
              <a:t> En ze geven argumenten waarom ze dit beroep wel of niet zouden willen uitoefenen. </a:t>
            </a:r>
            <a:r>
              <a:rPr lang="nl-NL">
                <a:solidFill>
                  <a:srgbClr val="333333"/>
                </a:solidFill>
                <a:latin typeface="Segoe UI"/>
                <a:cs typeface="Segoe UI"/>
              </a:rPr>
              <a:t>(zie werkblad)</a:t>
            </a:r>
            <a:endParaRPr lang="nl-NL" sz="1200" b="0" i="0">
              <a:solidFill>
                <a:srgbClr val="000000"/>
              </a:solidFill>
              <a:effectLst/>
              <a:latin typeface="Segoe UI"/>
              <a:cs typeface="Segoe UI"/>
            </a:endParaRPr>
          </a:p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A854E0E-231C-4A49-B263-D125F8314FE3}" type="slidenum">
              <a:rPr lang="nl-NL" smtClean="0"/>
              <a:t>4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3949303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NL"/>
              <a:t>Inventariseer op het bord welke beroepen de leerlingen hebben gekozen. </a:t>
            </a:r>
          </a:p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A854E0E-231C-4A49-B263-D125F8314FE3}" type="slidenum">
              <a:rPr lang="nl-NL" smtClean="0"/>
              <a:t>5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5638487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24BC134-3546-3FF1-07B8-7427BE2D36F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>
            <a:extLst>
              <a:ext uri="{FF2B5EF4-FFF2-40B4-BE49-F238E27FC236}">
                <a16:creationId xmlns:a16="http://schemas.microsoft.com/office/drawing/2014/main" id="{687364EF-BFDE-7B6D-013A-263CDC698C7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>
            <a:extLst>
              <a:ext uri="{FF2B5EF4-FFF2-40B4-BE49-F238E27FC236}">
                <a16:creationId xmlns:a16="http://schemas.microsoft.com/office/drawing/2014/main" id="{A96A7579-691D-6F79-ECCC-3C5407448F3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966AB8C1-F52C-5E6A-2B6E-DAC445DCACD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A854E0E-231C-4A49-B263-D125F8314FE3}" type="slidenum">
              <a:rPr lang="nl-NL" smtClean="0"/>
              <a:t>6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45140132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NL"/>
              <a:t>Mogelijke vragen</a:t>
            </a:r>
          </a:p>
          <a:p>
            <a:pPr marL="171450" indent="-171450">
              <a:buFontTx/>
              <a:buChar char="-"/>
            </a:pPr>
            <a:r>
              <a:rPr lang="nl-NL"/>
              <a:t>Vraag wie in de klas het beroep waarover hij/zij heeft geschreven vindt passen bij zichzelf of hun klasgenoot</a:t>
            </a:r>
          </a:p>
          <a:p>
            <a:pPr marL="171450" indent="-171450">
              <a:buFontTx/>
              <a:buChar char="-"/>
            </a:pPr>
            <a:r>
              <a:rPr lang="nl-NL"/>
              <a:t>Vraag waarom dit beroep passend is  </a:t>
            </a:r>
          </a:p>
          <a:p>
            <a:pPr marL="171450" indent="-171450">
              <a:buFontTx/>
              <a:buChar char="-"/>
            </a:pPr>
            <a:r>
              <a:rPr lang="nl-NL"/>
              <a:t>Vraag wie het beroep niet bij zichzelf vond passen en waarom</a:t>
            </a:r>
          </a:p>
          <a:p>
            <a:pPr marL="171450" indent="-171450">
              <a:buFontTx/>
              <a:buChar char="-"/>
            </a:pPr>
            <a:r>
              <a:rPr lang="nl-NL"/>
              <a:t>Vraag enkele leerlingen wat ze hebben ontdekt over het beroep dat ze van tevoren nog niet wisten</a:t>
            </a:r>
          </a:p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A854E0E-231C-4A49-B263-D125F8314FE3}" type="slidenum">
              <a:rPr lang="nl-NL" smtClean="0"/>
              <a:t>7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2828339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A854E0E-231C-4A49-B263-D125F8314FE3}" type="slidenum">
              <a:rPr lang="nl-NL" smtClean="0"/>
              <a:t>8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556189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5EF58D-B62B-40BB-83AA-9D07CFC4ED2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12648" y="557783"/>
            <a:ext cx="10969752" cy="3130807"/>
          </a:xfrm>
        </p:spPr>
        <p:txBody>
          <a:bodyPr anchor="b">
            <a:normAutofit/>
          </a:bodyPr>
          <a:lstStyle>
            <a:lvl1pPr algn="l">
              <a:defRPr sz="5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6AC06D3-F571-4213-A2A4-6A1915120CE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12648" y="3902206"/>
            <a:ext cx="10969752" cy="2240529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A10580-AD31-4B8F-8448-55A666AC17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5A860-F335-4252-AA00-24FB67ED2982}" type="datetime1">
              <a:rPr lang="en-US" smtClean="0"/>
              <a:t>12/5/2025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EC99C8-515A-4FEA-9CD2-6D0BF46CF6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972AF1B-1868-4C05-B6C3-9EBF29A50A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46F3F-274D-499B-ABBE-824EB4ABDC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70808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5170B0-C1C5-4976-80E8-6B4F90EB36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97593EE-493E-4BCE-8992-24CA63E1E09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80919F-FDDD-42FB-8422-A0665D558D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AB1048-0047-48CA-88BA-D69B470942CF}" type="datetime1">
              <a:rPr lang="en-US" smtClean="0"/>
              <a:t>12/5/2025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216D38A-35F8-4667-A1F4-49644471E9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59CC230-78B7-487B-9C95-CB00868F6F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46F3F-274D-499B-ABBE-824EB4ABDC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28971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14CB826-D9AA-4689-B8C0-38D999F0D06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557784"/>
            <a:ext cx="2854452" cy="564342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61F1CDD-16FB-45E0-9887-24374C56764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12648" y="557784"/>
            <a:ext cx="7734300" cy="564342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846397-BBD2-4426-B1F5-FD6EA3CDC8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D83879-648C-49A9-81A2-0EF5946532D0}" type="datetime1">
              <a:rPr lang="en-US" smtClean="0"/>
              <a:t>12/5/2025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AB91E4-73D0-4ACD-8F54-00EE6FB1D6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B28C61-59FE-44D6-A7D6-AAD2922327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46F3F-274D-499B-ABBE-824EB4ABDC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54980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E6D384-B2C5-42A4-9774-A931C39BA5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8D736C-5FCC-43BC-B824-A90F2CC5D1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A4A3A50-B922-45BE-945D-7ED3EBD83F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4BC802-30E3-4658-9CCA-F873646FEC67}" type="datetime1">
              <a:rPr lang="en-US" smtClean="0"/>
              <a:t>12/5/2025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241F78-20DE-4D53-BB25-79E5C4E1AB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643084-C669-4FDF-87D4-F22D36BB82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46F3F-274D-499B-ABBE-824EB4ABDC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44847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C6C559-800C-489A-9174-7901F92B0D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8" y="557784"/>
            <a:ext cx="10969752" cy="3146400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142B5C3-320B-4CFD-B6A7-A28C7E435B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12648" y="3902207"/>
            <a:ext cx="10969752" cy="2187443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FCA372-3F42-4113-A73B-5FDCF93CB5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B227A3-19CE-4153-81CE-64EB7AB094B3}" type="datetime1">
              <a:rPr lang="en-US" smtClean="0"/>
              <a:t>12/5/2025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DA1197-0C78-4878-B086-5D206EA491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1B83D8-FD42-44FF-AA20-944A519CC0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46F3F-274D-499B-ABBE-824EB4ABDC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47180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D685AA-B5C7-4E3D-85FA-94F3C73E59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3AFEEA-6F3F-4630-A950-61C05D2FAFB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09600" y="2081369"/>
            <a:ext cx="5410200" cy="409559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AC36817-B869-4D19-9EE8-A3166B0E159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2" y="2081369"/>
            <a:ext cx="5410200" cy="409559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C074146-2374-4321-AEBB-3E9B09D779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9A100-10F6-477E-8847-29D479EF1C92}" type="datetime1">
              <a:rPr lang="en-US" smtClean="0"/>
              <a:t>12/5/2025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C42337B-B902-4DC2-BB94-02B8A75492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44AD585-B83C-4ECF-AF42-8DDF6996B7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46F3F-274D-499B-ABBE-824EB4ABDC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15112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3A9ADB-3495-481F-BB4E-9C7128B17B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365125"/>
            <a:ext cx="10745788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ED6FF4C-26CB-4281-A2F7-6CBE451867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09600" y="1895096"/>
            <a:ext cx="5387975" cy="823912"/>
          </a:xfrm>
        </p:spPr>
        <p:txBody>
          <a:bodyPr anchor="b"/>
          <a:lstStyle>
            <a:lvl1pPr marL="0" indent="0">
              <a:buNone/>
              <a:defRPr sz="2400" b="0" i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F2E72A9-F222-45B4-9355-C04C0586413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09600" y="2842211"/>
            <a:ext cx="5387975" cy="334745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A699F6E-77AD-4EBC-BAF9-5A43CDEC41E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67890" y="1895096"/>
            <a:ext cx="5414510" cy="823912"/>
          </a:xfrm>
        </p:spPr>
        <p:txBody>
          <a:bodyPr anchor="b"/>
          <a:lstStyle>
            <a:lvl1pPr marL="0" indent="0">
              <a:buNone/>
              <a:defRPr sz="2400" b="0" i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0F77677-7169-4591-B047-0678815F48E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67890" y="2842211"/>
            <a:ext cx="5414510" cy="334745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482A6EB-0285-4FA4-A00C-A7F716084F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128AB-198A-495F-8475-FDB360C9873F}" type="datetime1">
              <a:rPr lang="en-US" smtClean="0"/>
              <a:t>12/5/2025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6D39526-82B8-402C-8A2B-82EF8F3F3A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55EC9E6-6FF1-4541-9CB1-A2FF9D8521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46F3F-274D-499B-ABBE-824EB4ABDC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58921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170F54-6CED-4251-A0A6-32CCD1213F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572C8E6-49D6-46A5-8DC3-B0D8E683C9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1A235E-F8FD-479F-9FC7-18BE84110877}" type="datetime1">
              <a:rPr lang="en-US" smtClean="0"/>
              <a:t>12/5/2025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B883CBA-77CD-4490-A5F3-BAA8FC254A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EA5FF79-61B6-4693-8547-95B1F2F7A1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46F3F-274D-499B-ABBE-824EB4ABDC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47055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FBDCB94-13E9-41CB-88F0-D30A1791DC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0F09B-68DA-462E-9DB4-4C9ADAB8CBCC}" type="datetime1">
              <a:rPr lang="en-US" smtClean="0"/>
              <a:t>12/5/2025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44795A4-736C-426D-8559-5AD5892756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B2A2ACD-17F3-4C16-8E77-86EC92CCD5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46F3F-274D-499B-ABBE-824EB4ABDC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46767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7FCB2E-B68A-48F9-8B20-CDED818FB6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9" y="457199"/>
            <a:ext cx="4970822" cy="266020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081C83-64B5-4BFD-A163-75C2EA7F89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0" y="457200"/>
            <a:ext cx="5483352" cy="5744003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25D44AD-E361-48A3-936D-DDA0D514451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12649" y="3329989"/>
            <a:ext cx="4970822" cy="2871216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9EED06C-E016-489C-8863-EA1BE998BC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C4E36-FABE-47EB-AA7F-C19A93824617}" type="datetime1">
              <a:rPr lang="en-US" smtClean="0"/>
              <a:t>12/5/2025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59161F0-D253-49A7-9A08-7A0A228146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742C61A-B326-40A7-A286-90D0544BBC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46F3F-274D-499B-ABBE-824EB4ABDC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13444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F2DF6F-D00F-4CE4-8701-B006273461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9" y="457199"/>
            <a:ext cx="4970822" cy="266748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A0FF7AB-F851-4425-8407-996C920E684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096000" y="457199"/>
            <a:ext cx="5483352" cy="5403851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2ED6CF5-154F-4615-8CDC-E2BFA61FABE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12649" y="3322708"/>
            <a:ext cx="4970822" cy="2546280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1A5C400-0D13-495F-8C4E-EC3CDF5F22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9CE6B-5DE6-4A2D-B72E-5E8969F9F56F}" type="datetime1">
              <a:rPr lang="en-US" smtClean="0"/>
              <a:t>12/5/2025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CB290D7-98AC-45E5-A7D6-73520AFC73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294276C-2BD2-4C4F-AC04-DD3D73768A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46F3F-274D-499B-ABBE-824EB4ABDC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08467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042E603F-28B7-4831-BF23-65FBAB13D5FB}"/>
              </a:ext>
            </a:extLst>
          </p:cNvPr>
          <p:cNvSpPr/>
          <p:nvPr/>
        </p:nvSpPr>
        <p:spPr>
          <a:xfrm>
            <a:off x="0" y="0"/>
            <a:ext cx="12192001" cy="6858000"/>
          </a:xfrm>
          <a:prstGeom prst="rect">
            <a:avLst/>
          </a:prstGeom>
          <a:solidFill>
            <a:srgbClr val="AEAEAE">
              <a:alpha val="1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4D39700F-2B10-4402-A7DD-06EE224588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-1" y="232968"/>
            <a:ext cx="9560477" cy="6625032"/>
          </a:xfrm>
          <a:custGeom>
            <a:avLst/>
            <a:gdLst>
              <a:gd name="connsiteX0" fmla="*/ 8831314 w 9263816"/>
              <a:gd name="connsiteY0" fmla="*/ 5943878 h 6858000"/>
              <a:gd name="connsiteX1" fmla="*/ 9179783 w 9263816"/>
              <a:gd name="connsiteY1" fmla="*/ 6086141 h 6858000"/>
              <a:gd name="connsiteX2" fmla="*/ 9260887 w 9263816"/>
              <a:gd name="connsiteY2" fmla="*/ 6279156 h 6858000"/>
              <a:gd name="connsiteX3" fmla="*/ 8925621 w 9263816"/>
              <a:gd name="connsiteY3" fmla="*/ 6708712 h 6858000"/>
              <a:gd name="connsiteX4" fmla="*/ 8496050 w 9263816"/>
              <a:gd name="connsiteY4" fmla="*/ 6373449 h 6858000"/>
              <a:gd name="connsiteX5" fmla="*/ 8831314 w 9263816"/>
              <a:gd name="connsiteY5" fmla="*/ 5943878 h 6858000"/>
              <a:gd name="connsiteX6" fmla="*/ 7397485 w 9263816"/>
              <a:gd name="connsiteY6" fmla="*/ 5931706 h 6858000"/>
              <a:gd name="connsiteX7" fmla="*/ 7917779 w 9263816"/>
              <a:gd name="connsiteY7" fmla="*/ 6191864 h 6858000"/>
              <a:gd name="connsiteX8" fmla="*/ 8013467 w 9263816"/>
              <a:gd name="connsiteY8" fmla="*/ 6375784 h 6858000"/>
              <a:gd name="connsiteX9" fmla="*/ 8021879 w 9263816"/>
              <a:gd name="connsiteY9" fmla="*/ 6753751 h 6858000"/>
              <a:gd name="connsiteX10" fmla="*/ 7981316 w 9263816"/>
              <a:gd name="connsiteY10" fmla="*/ 6858000 h 6858000"/>
              <a:gd name="connsiteX11" fmla="*/ 6819486 w 9263816"/>
              <a:gd name="connsiteY11" fmla="*/ 6858000 h 6858000"/>
              <a:gd name="connsiteX12" fmla="*/ 6785199 w 9263816"/>
              <a:gd name="connsiteY12" fmla="*/ 6781101 h 6858000"/>
              <a:gd name="connsiteX13" fmla="*/ 7196747 w 9263816"/>
              <a:gd name="connsiteY13" fmla="*/ 5964309 h 6858000"/>
              <a:gd name="connsiteX14" fmla="*/ 7397485 w 9263816"/>
              <a:gd name="connsiteY14" fmla="*/ 5931706 h 6858000"/>
              <a:gd name="connsiteX15" fmla="*/ 1505570 w 9263816"/>
              <a:gd name="connsiteY15" fmla="*/ 227178 h 6858000"/>
              <a:gd name="connsiteX16" fmla="*/ 2026489 w 9263816"/>
              <a:gd name="connsiteY16" fmla="*/ 392370 h 6858000"/>
              <a:gd name="connsiteX17" fmla="*/ 2444553 w 9263816"/>
              <a:gd name="connsiteY17" fmla="*/ 1654853 h 6858000"/>
              <a:gd name="connsiteX18" fmla="*/ 3183153 w 9263816"/>
              <a:gd name="connsiteY18" fmla="*/ 2116208 h 6858000"/>
              <a:gd name="connsiteX19" fmla="*/ 4288384 w 9263816"/>
              <a:gd name="connsiteY19" fmla="*/ 1291908 h 6858000"/>
              <a:gd name="connsiteX20" fmla="*/ 5472602 w 9263816"/>
              <a:gd name="connsiteY20" fmla="*/ 1697818 h 6858000"/>
              <a:gd name="connsiteX21" fmla="*/ 5844697 w 9263816"/>
              <a:gd name="connsiteY21" fmla="*/ 3444791 h 6858000"/>
              <a:gd name="connsiteX22" fmla="*/ 6715674 w 9263816"/>
              <a:gd name="connsiteY22" fmla="*/ 4065208 h 6858000"/>
              <a:gd name="connsiteX23" fmla="*/ 8130429 w 9263816"/>
              <a:gd name="connsiteY23" fmla="*/ 4101787 h 6858000"/>
              <a:gd name="connsiteX24" fmla="*/ 8624630 w 9263816"/>
              <a:gd name="connsiteY24" fmla="*/ 4686202 h 6858000"/>
              <a:gd name="connsiteX25" fmla="*/ 8623843 w 9263816"/>
              <a:gd name="connsiteY25" fmla="*/ 4685749 h 6858000"/>
              <a:gd name="connsiteX26" fmla="*/ 8646859 w 9263816"/>
              <a:gd name="connsiteY26" fmla="*/ 4835156 h 6858000"/>
              <a:gd name="connsiteX27" fmla="*/ 8079403 w 9263816"/>
              <a:gd name="connsiteY27" fmla="*/ 5661624 h 6858000"/>
              <a:gd name="connsiteX28" fmla="*/ 6833105 w 9263816"/>
              <a:gd name="connsiteY28" fmla="*/ 5397208 h 6858000"/>
              <a:gd name="connsiteX29" fmla="*/ 5900832 w 9263816"/>
              <a:gd name="connsiteY29" fmla="*/ 5944462 h 6858000"/>
              <a:gd name="connsiteX30" fmla="*/ 6067212 w 9263816"/>
              <a:gd name="connsiteY30" fmla="*/ 6811916 h 6858000"/>
              <a:gd name="connsiteX31" fmla="*/ 6089565 w 9263816"/>
              <a:gd name="connsiteY31" fmla="*/ 6858000 h 6858000"/>
              <a:gd name="connsiteX32" fmla="*/ 0 w 9263816"/>
              <a:gd name="connsiteY32" fmla="*/ 6858000 h 6858000"/>
              <a:gd name="connsiteX33" fmla="*/ 0 w 9263816"/>
              <a:gd name="connsiteY33" fmla="*/ 2181377 h 6858000"/>
              <a:gd name="connsiteX34" fmla="*/ 73069 w 9263816"/>
              <a:gd name="connsiteY34" fmla="*/ 2215839 h 6858000"/>
              <a:gd name="connsiteX35" fmla="*/ 335445 w 9263816"/>
              <a:gd name="connsiteY35" fmla="*/ 2237140 h 6858000"/>
              <a:gd name="connsiteX36" fmla="*/ 752878 w 9263816"/>
              <a:gd name="connsiteY36" fmla="*/ 1445285 h 6858000"/>
              <a:gd name="connsiteX37" fmla="*/ 1202551 w 9263816"/>
              <a:gd name="connsiteY37" fmla="*/ 314229 h 6858000"/>
              <a:gd name="connsiteX38" fmla="*/ 1505570 w 9263816"/>
              <a:gd name="connsiteY38" fmla="*/ 227178 h 6858000"/>
              <a:gd name="connsiteX39" fmla="*/ 3142509 w 9263816"/>
              <a:gd name="connsiteY39" fmla="*/ 68854 h 6858000"/>
              <a:gd name="connsiteX40" fmla="*/ 3490978 w 9263816"/>
              <a:gd name="connsiteY40" fmla="*/ 211117 h 6858000"/>
              <a:gd name="connsiteX41" fmla="*/ 3572083 w 9263816"/>
              <a:gd name="connsiteY41" fmla="*/ 404131 h 6858000"/>
              <a:gd name="connsiteX42" fmla="*/ 3236814 w 9263816"/>
              <a:gd name="connsiteY42" fmla="*/ 833688 h 6858000"/>
              <a:gd name="connsiteX43" fmla="*/ 2807245 w 9263816"/>
              <a:gd name="connsiteY43" fmla="*/ 498425 h 6858000"/>
              <a:gd name="connsiteX44" fmla="*/ 3142509 w 9263816"/>
              <a:gd name="connsiteY44" fmla="*/ 68854 h 6858000"/>
              <a:gd name="connsiteX45" fmla="*/ 0 w 9263816"/>
              <a:gd name="connsiteY45" fmla="*/ 0 h 6858000"/>
              <a:gd name="connsiteX46" fmla="*/ 39858 w 9263816"/>
              <a:gd name="connsiteY46" fmla="*/ 0 h 6858000"/>
              <a:gd name="connsiteX47" fmla="*/ 65022 w 9263816"/>
              <a:gd name="connsiteY47" fmla="*/ 5834 h 6858000"/>
              <a:gd name="connsiteX48" fmla="*/ 389258 w 9263816"/>
              <a:gd name="connsiteY48" fmla="*/ 235630 h 6858000"/>
              <a:gd name="connsiteX49" fmla="*/ 485484 w 9263816"/>
              <a:gd name="connsiteY49" fmla="*/ 420070 h 6858000"/>
              <a:gd name="connsiteX50" fmla="*/ 74229 w 9263816"/>
              <a:gd name="connsiteY50" fmla="*/ 1237955 h 6858000"/>
              <a:gd name="connsiteX51" fmla="*/ 0 w 9263816"/>
              <a:gd name="connsiteY51" fmla="*/ 1254477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</a:cxnLst>
            <a:rect l="l" t="t" r="r" b="b"/>
            <a:pathLst>
              <a:path w="9263816" h="6858000">
                <a:moveTo>
                  <a:pt x="8831314" y="5943878"/>
                </a:moveTo>
                <a:cubicBezTo>
                  <a:pt x="8964281" y="5927490"/>
                  <a:pt x="9096260" y="5981362"/>
                  <a:pt x="9179783" y="6086141"/>
                </a:cubicBezTo>
                <a:cubicBezTo>
                  <a:pt x="9224074" y="6141769"/>
                  <a:pt x="9252211" y="6208560"/>
                  <a:pt x="9260887" y="6279156"/>
                </a:cubicBezTo>
                <a:cubicBezTo>
                  <a:pt x="9286897" y="6490362"/>
                  <a:pt x="9136845" y="6682672"/>
                  <a:pt x="8925621" y="6708712"/>
                </a:cubicBezTo>
                <a:cubicBezTo>
                  <a:pt x="8714398" y="6734766"/>
                  <a:pt x="8522062" y="6584655"/>
                  <a:pt x="8496050" y="6373449"/>
                </a:cubicBezTo>
                <a:cubicBezTo>
                  <a:pt x="8470038" y="6162229"/>
                  <a:pt x="8620090" y="5969920"/>
                  <a:pt x="8831314" y="5943878"/>
                </a:cubicBezTo>
                <a:close/>
                <a:moveTo>
                  <a:pt x="7397485" y="5931706"/>
                </a:moveTo>
                <a:cubicBezTo>
                  <a:pt x="7598431" y="5931157"/>
                  <a:pt x="7792965" y="6024548"/>
                  <a:pt x="7917779" y="6191864"/>
                </a:cubicBezTo>
                <a:cubicBezTo>
                  <a:pt x="7959204" y="6247714"/>
                  <a:pt x="7991530" y="6309792"/>
                  <a:pt x="8013467" y="6375784"/>
                </a:cubicBezTo>
                <a:cubicBezTo>
                  <a:pt x="8055425" y="6502973"/>
                  <a:pt x="8055748" y="6633888"/>
                  <a:pt x="8021879" y="6753751"/>
                </a:cubicBezTo>
                <a:lnTo>
                  <a:pt x="7981316" y="6858000"/>
                </a:lnTo>
                <a:lnTo>
                  <a:pt x="6819486" y="6858000"/>
                </a:lnTo>
                <a:lnTo>
                  <a:pt x="6785199" y="6781101"/>
                </a:lnTo>
                <a:cubicBezTo>
                  <a:pt x="6673307" y="6441922"/>
                  <a:pt x="6857485" y="6076251"/>
                  <a:pt x="7196747" y="5964309"/>
                </a:cubicBezTo>
                <a:cubicBezTo>
                  <a:pt x="7262809" y="5942509"/>
                  <a:pt x="7330503" y="5931889"/>
                  <a:pt x="7397485" y="5931706"/>
                </a:cubicBezTo>
                <a:close/>
                <a:moveTo>
                  <a:pt x="1505570" y="227178"/>
                </a:moveTo>
                <a:cubicBezTo>
                  <a:pt x="1691018" y="218628"/>
                  <a:pt x="1889853" y="275403"/>
                  <a:pt x="2026489" y="392370"/>
                </a:cubicBezTo>
                <a:cubicBezTo>
                  <a:pt x="2369898" y="685965"/>
                  <a:pt x="2078266" y="1147857"/>
                  <a:pt x="2444553" y="1654853"/>
                </a:cubicBezTo>
                <a:cubicBezTo>
                  <a:pt x="2492906" y="1721679"/>
                  <a:pt x="2800482" y="2144546"/>
                  <a:pt x="3183153" y="2116208"/>
                </a:cubicBezTo>
                <a:cubicBezTo>
                  <a:pt x="3673561" y="2080541"/>
                  <a:pt x="3723222" y="1441614"/>
                  <a:pt x="4288384" y="1291908"/>
                </a:cubicBezTo>
                <a:cubicBezTo>
                  <a:pt x="4689065" y="1185875"/>
                  <a:pt x="5207943" y="1366633"/>
                  <a:pt x="5472602" y="1697818"/>
                </a:cubicBezTo>
                <a:cubicBezTo>
                  <a:pt x="5891294" y="2221754"/>
                  <a:pt x="5408012" y="2790179"/>
                  <a:pt x="5844697" y="3444791"/>
                </a:cubicBezTo>
                <a:cubicBezTo>
                  <a:pt x="6149900" y="3902467"/>
                  <a:pt x="6672672" y="4053594"/>
                  <a:pt x="6715674" y="4065208"/>
                </a:cubicBezTo>
                <a:cubicBezTo>
                  <a:pt x="7326423" y="4232519"/>
                  <a:pt x="7677158" y="3817020"/>
                  <a:pt x="8130429" y="4101787"/>
                </a:cubicBezTo>
                <a:cubicBezTo>
                  <a:pt x="8226340" y="4161985"/>
                  <a:pt x="8536372" y="4356819"/>
                  <a:pt x="8624630" y="4686202"/>
                </a:cubicBezTo>
                <a:lnTo>
                  <a:pt x="8623843" y="4685749"/>
                </a:lnTo>
                <a:cubicBezTo>
                  <a:pt x="8636924" y="4734567"/>
                  <a:pt x="8644635" y="4784678"/>
                  <a:pt x="8646859" y="4835156"/>
                </a:cubicBezTo>
                <a:cubicBezTo>
                  <a:pt x="8662596" y="5196604"/>
                  <a:pt x="8398383" y="5562326"/>
                  <a:pt x="8079403" y="5661624"/>
                </a:cubicBezTo>
                <a:cubicBezTo>
                  <a:pt x="7649807" y="5795217"/>
                  <a:pt x="7430996" y="5350293"/>
                  <a:pt x="6833105" y="5397208"/>
                </a:cubicBezTo>
                <a:cubicBezTo>
                  <a:pt x="6519033" y="5421527"/>
                  <a:pt x="6056658" y="5595550"/>
                  <a:pt x="5900832" y="5944462"/>
                </a:cubicBezTo>
                <a:cubicBezTo>
                  <a:pt x="5770548" y="6236600"/>
                  <a:pt x="5916359" y="6515160"/>
                  <a:pt x="6067212" y="6811916"/>
                </a:cubicBezTo>
                <a:lnTo>
                  <a:pt x="6089565" y="6858000"/>
                </a:lnTo>
                <a:lnTo>
                  <a:pt x="0" y="6858000"/>
                </a:lnTo>
                <a:lnTo>
                  <a:pt x="0" y="2181377"/>
                </a:lnTo>
                <a:lnTo>
                  <a:pt x="73069" y="2215839"/>
                </a:lnTo>
                <a:cubicBezTo>
                  <a:pt x="165116" y="2251829"/>
                  <a:pt x="254486" y="2263171"/>
                  <a:pt x="335445" y="2237140"/>
                </a:cubicBezTo>
                <a:cubicBezTo>
                  <a:pt x="594718" y="2153707"/>
                  <a:pt x="688441" y="1733807"/>
                  <a:pt x="752878" y="1445285"/>
                </a:cubicBezTo>
                <a:cubicBezTo>
                  <a:pt x="925059" y="674068"/>
                  <a:pt x="975076" y="456292"/>
                  <a:pt x="1202551" y="314229"/>
                </a:cubicBezTo>
                <a:cubicBezTo>
                  <a:pt x="1287853" y="260956"/>
                  <a:pt x="1394302" y="232308"/>
                  <a:pt x="1505570" y="227178"/>
                </a:cubicBezTo>
                <a:close/>
                <a:moveTo>
                  <a:pt x="3142509" y="68854"/>
                </a:moveTo>
                <a:cubicBezTo>
                  <a:pt x="3275474" y="52467"/>
                  <a:pt x="3407455" y="106339"/>
                  <a:pt x="3490978" y="211117"/>
                </a:cubicBezTo>
                <a:cubicBezTo>
                  <a:pt x="3535271" y="266744"/>
                  <a:pt x="3563404" y="333535"/>
                  <a:pt x="3572083" y="404131"/>
                </a:cubicBezTo>
                <a:cubicBezTo>
                  <a:pt x="3598092" y="615337"/>
                  <a:pt x="3448040" y="807648"/>
                  <a:pt x="3236814" y="833688"/>
                </a:cubicBezTo>
                <a:cubicBezTo>
                  <a:pt x="3025594" y="859741"/>
                  <a:pt x="2833255" y="709631"/>
                  <a:pt x="2807245" y="498425"/>
                </a:cubicBezTo>
                <a:cubicBezTo>
                  <a:pt x="2781232" y="287207"/>
                  <a:pt x="2931283" y="94896"/>
                  <a:pt x="3142509" y="68854"/>
                </a:cubicBezTo>
                <a:close/>
                <a:moveTo>
                  <a:pt x="0" y="0"/>
                </a:moveTo>
                <a:lnTo>
                  <a:pt x="39858" y="0"/>
                </a:lnTo>
                <a:lnTo>
                  <a:pt x="65022" y="5834"/>
                </a:lnTo>
                <a:cubicBezTo>
                  <a:pt x="191545" y="45606"/>
                  <a:pt x="305874" y="124173"/>
                  <a:pt x="389258" y="235630"/>
                </a:cubicBezTo>
                <a:cubicBezTo>
                  <a:pt x="430983" y="291600"/>
                  <a:pt x="463360" y="353876"/>
                  <a:pt x="485484" y="420070"/>
                </a:cubicBezTo>
                <a:cubicBezTo>
                  <a:pt x="597711" y="759508"/>
                  <a:pt x="413661" y="1125662"/>
                  <a:pt x="74229" y="1237955"/>
                </a:cubicBezTo>
                <a:lnTo>
                  <a:pt x="0" y="1254477"/>
                </a:lnTo>
                <a:close/>
              </a:path>
            </a:pathLst>
          </a:custGeom>
          <a:solidFill>
            <a:schemeClr val="bg1"/>
          </a:solidFill>
          <a:ln w="1270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760C036-BBCE-4F9E-AD56-DD36D4407B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557784"/>
            <a:ext cx="10972800" cy="132556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3A5D7EC-1E6A-473F-B5A4-18CDFB6CF9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09600" y="2106204"/>
            <a:ext cx="10972800" cy="403653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F9981C7-34D5-49A4-949D-715FD4BD8FE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09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lang="en-US" sz="800" kern="1200" cap="all" spc="200" smtClean="0">
                <a:solidFill>
                  <a:schemeClr val="tx1"/>
                </a:solidFill>
                <a:latin typeface="+mn-lt"/>
                <a:ea typeface="+mn-ea"/>
                <a:cs typeface="Segoe UI Semilight" panose="020B0402040204020203" pitchFamily="34" charset="0"/>
              </a:defRPr>
            </a:lvl1pPr>
          </a:lstStyle>
          <a:p>
            <a:fld id="{F481A142-DA77-4A5F-AD1F-14E6C18F0F5F}" type="datetime1">
              <a:rPr lang="en-US" smtClean="0"/>
              <a:t>12/5/2025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A85CE6E-733D-4C60-B40B-C7C10CB5AFB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lang="en-US" sz="800" kern="1200" cap="all" spc="200" dirty="0">
                <a:solidFill>
                  <a:schemeClr val="tx1"/>
                </a:solidFill>
                <a:latin typeface="+mn-lt"/>
                <a:ea typeface="+mn-ea"/>
                <a:cs typeface="Segoe UI Semilight" panose="020B0402040204020203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2D80D8B-7909-4114-8EBA-C3086DC62B0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134600" y="6356350"/>
            <a:ext cx="1447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lang="en-US" sz="800" kern="1200" cap="all" spc="200" smtClean="0">
                <a:solidFill>
                  <a:schemeClr val="tx1"/>
                </a:solidFill>
                <a:latin typeface="+mn-lt"/>
                <a:ea typeface="+mn-ea"/>
                <a:cs typeface="Segoe UI Semilight" panose="020B0402040204020203" pitchFamily="34" charset="0"/>
              </a:defRPr>
            </a:lvl1pPr>
          </a:lstStyle>
          <a:p>
            <a:fld id="{1F646F3F-274D-499B-ABBE-824EB4ABDC3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0342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1" r:id="rId6"/>
    <p:sldLayoutId id="2147483727" r:id="rId7"/>
    <p:sldLayoutId id="2147483728" r:id="rId8"/>
    <p:sldLayoutId id="2147483729" r:id="rId9"/>
    <p:sldLayoutId id="2147483730" r:id="rId10"/>
    <p:sldLayoutId id="2147483732" r:id="rId11"/>
  </p:sldLayoutIdLst>
  <p:hf sldNum="0"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10000"/>
        </a:lnSpc>
        <a:spcBef>
          <a:spcPts val="1000"/>
        </a:spcBef>
        <a:buClr>
          <a:schemeClr val="accent5"/>
        </a:buClr>
        <a:buFont typeface="Avenir Next LT Pro" panose="020B0504020202020204" pitchFamily="34" charset="0"/>
        <a:buNone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228600" indent="0" algn="l" defTabSz="914400" rtl="0" eaLnBrk="1" latinLnBrk="0" hangingPunct="1">
        <a:lnSpc>
          <a:spcPct val="110000"/>
        </a:lnSpc>
        <a:spcBef>
          <a:spcPts val="500"/>
        </a:spcBef>
        <a:buClr>
          <a:schemeClr val="accent5"/>
        </a:buClr>
        <a:buFont typeface="Avenir Next LT Pro" panose="020B0504020202020204" pitchFamily="34" charset="0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57200" indent="0" algn="l" defTabSz="914400" rtl="0" eaLnBrk="1" latinLnBrk="0" hangingPunct="1">
        <a:lnSpc>
          <a:spcPct val="110000"/>
        </a:lnSpc>
        <a:spcBef>
          <a:spcPts val="500"/>
        </a:spcBef>
        <a:buClr>
          <a:schemeClr val="accent5"/>
        </a:buClr>
        <a:buFont typeface="Avenir Next LT Pro" panose="020B0504020202020204" pitchFamily="34" charset="0"/>
        <a:buNone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685800" indent="0" algn="l" defTabSz="914400" rtl="0" eaLnBrk="1" latinLnBrk="0" hangingPunct="1">
        <a:lnSpc>
          <a:spcPct val="110000"/>
        </a:lnSpc>
        <a:spcBef>
          <a:spcPts val="500"/>
        </a:spcBef>
        <a:buClr>
          <a:schemeClr val="accent5"/>
        </a:buClr>
        <a:buFont typeface="Avenir Next LT Pro" panose="020B0504020202020204" pitchFamily="34" charset="0"/>
        <a:buNone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914400" indent="0" algn="l" defTabSz="914400" rtl="0" eaLnBrk="1" latinLnBrk="0" hangingPunct="1">
        <a:lnSpc>
          <a:spcPct val="110000"/>
        </a:lnSpc>
        <a:spcBef>
          <a:spcPts val="500"/>
        </a:spcBef>
        <a:buClr>
          <a:schemeClr val="accent5"/>
        </a:buClr>
        <a:buFont typeface="Avenir Next LT Pro" panose="020B0504020202020204" pitchFamily="34" charset="0"/>
        <a:buNone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jpeg"/><Relationship Id="rId3" Type="http://schemas.openxmlformats.org/officeDocument/2006/relationships/hyperlink" Target="https://www.bekijkjetoekomstnu.nl/beroepen" TargetMode="External"/><Relationship Id="rId7" Type="http://schemas.openxmlformats.org/officeDocument/2006/relationships/image" Target="../media/image8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hyperlink" Target="https://www.dcloopbaanbegeleiding.nl/bijzondere-beroepen/" TargetMode="External"/><Relationship Id="rId4" Type="http://schemas.openxmlformats.org/officeDocument/2006/relationships/hyperlink" Target="https://www.youtube.com/watch?v=almihFMqisE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>
          <a:extLst>
            <a:ext uri="{FF2B5EF4-FFF2-40B4-BE49-F238E27FC236}">
              <a16:creationId xmlns:a16="http://schemas.microsoft.com/office/drawing/2014/main" id="{9192AB1A-1D37-AE7D-5E8F-B1D5F36C8A1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51B7C6B-C490-FE63-7AC6-3FA911E156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620"/>
            <a:ext cx="10972800" cy="1325563"/>
          </a:xfrm>
        </p:spPr>
        <p:txBody>
          <a:bodyPr>
            <a:normAutofit/>
          </a:bodyPr>
          <a:lstStyle/>
          <a:p>
            <a:r>
              <a:rPr lang="nl-NL" sz="3200" b="1">
                <a:latin typeface="Avenir Next LT Pro"/>
              </a:rPr>
              <a:t>Tips voor de docent bij het uitvoeren van deze les: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5E30E1FD-A4DE-0FB5-B364-EB4DC89D9C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8789" y="1719157"/>
            <a:ext cx="12192000" cy="4756938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sz="2400"/>
              <a:t>Lees de </a:t>
            </a:r>
            <a:r>
              <a:rPr lang="nl-NL" sz="2400" b="1"/>
              <a:t>notities</a:t>
            </a:r>
            <a:r>
              <a:rPr lang="nl-NL" sz="2400"/>
              <a:t> onder de sheets voor uitleg en suggesties.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nl-NL" sz="240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sz="2400"/>
              <a:t>Voordat de klas met de inhoud van de les aan de slag gaat is er een sheet met </a:t>
            </a:r>
            <a:r>
              <a:rPr lang="nl-NL" sz="2400" b="1"/>
              <a:t>moeilijke woorden</a:t>
            </a:r>
            <a:r>
              <a:rPr lang="nl-NL" sz="2400"/>
              <a:t>. Vul deze woordenlijst aan, passend bij het niveau van de klas.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nl-NL" sz="240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sz="2400"/>
              <a:t>In sommige opdrachten wordt gesproken over </a:t>
            </a:r>
            <a:r>
              <a:rPr lang="nl-NL" sz="2400" b="1"/>
              <a:t>ouders/ verzorgers</a:t>
            </a:r>
            <a:r>
              <a:rPr lang="nl-NL" sz="2400"/>
              <a:t>. Voor </a:t>
            </a:r>
            <a:r>
              <a:rPr lang="nl-NL" sz="2400" b="1"/>
              <a:t>AMV-</a:t>
            </a:r>
            <a:r>
              <a:rPr lang="nl-NL" sz="2400" b="1" err="1"/>
              <a:t>ers</a:t>
            </a:r>
            <a:r>
              <a:rPr lang="nl-NL" sz="2400"/>
              <a:t> is deze benaming vaak niet passend en confronterend. In dat geval kan je ouders/ verzorgers vervangen door bijvoorbeeld </a:t>
            </a:r>
            <a:r>
              <a:rPr lang="nl-NL" sz="2400" b="1"/>
              <a:t>'goede bekende’</a:t>
            </a:r>
            <a:r>
              <a:rPr lang="nl-NL" sz="2400"/>
              <a:t>.</a:t>
            </a:r>
            <a:r>
              <a:rPr lang="nl-NL" sz="2400" b="1"/>
              <a:t> </a:t>
            </a:r>
            <a:endParaRPr lang="nl-NL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nl-NL" sz="240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nl-NL" sz="240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nl-NL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nl-NL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nl-NL"/>
          </a:p>
        </p:txBody>
      </p:sp>
      <p:pic>
        <p:nvPicPr>
          <p:cNvPr id="4" name="Afbeelding 3">
            <a:extLst>
              <a:ext uri="{FF2B5EF4-FFF2-40B4-BE49-F238E27FC236}">
                <a16:creationId xmlns:a16="http://schemas.microsoft.com/office/drawing/2014/main" id="{D82CB673-6B6E-3DB7-DD91-5204B925782B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5775708"/>
            <a:ext cx="1473427" cy="10490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40598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1" name="Rectangle 50">
            <a:extLst>
              <a:ext uri="{FF2B5EF4-FFF2-40B4-BE49-F238E27FC236}">
                <a16:creationId xmlns:a16="http://schemas.microsoft.com/office/drawing/2014/main" id="{D8B9DA9B-1DBC-42C5-BFBC-E0C86E5C93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2"/>
              </a:solidFill>
            </a:endParaRPr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8989E1E2-22C8-4964-9AA7-DA5BECE282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1" cy="6858000"/>
          </a:xfrm>
          <a:prstGeom prst="rect">
            <a:avLst/>
          </a:prstGeom>
          <a:solidFill>
            <a:srgbClr val="AEAEAE">
              <a:alpha val="1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5" name="Group 54">
            <a:extLst>
              <a:ext uri="{FF2B5EF4-FFF2-40B4-BE49-F238E27FC236}">
                <a16:creationId xmlns:a16="http://schemas.microsoft.com/office/drawing/2014/main" id="{FE6DE3BE-0824-453C-9D8B-6272A7DBD3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0"/>
            <a:ext cx="12188952" cy="3449100"/>
            <a:chOff x="0" y="0"/>
            <a:chExt cx="12188952" cy="3449100"/>
          </a:xfrm>
        </p:grpSpPr>
        <p:sp>
          <p:nvSpPr>
            <p:cNvPr id="56" name="Freeform: Shape 55">
              <a:extLst>
                <a:ext uri="{FF2B5EF4-FFF2-40B4-BE49-F238E27FC236}">
                  <a16:creationId xmlns:a16="http://schemas.microsoft.com/office/drawing/2014/main" id="{C6D05D73-D9BE-41AA-AA77-0A0A3EB9A2D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0"/>
              <a:ext cx="3824578" cy="3449100"/>
            </a:xfrm>
            <a:custGeom>
              <a:avLst/>
              <a:gdLst>
                <a:gd name="connsiteX0" fmla="*/ 2864224 w 4608036"/>
                <a:gd name="connsiteY0" fmla="*/ 3013465 h 4155642"/>
                <a:gd name="connsiteX1" fmla="*/ 3193644 w 4608036"/>
                <a:gd name="connsiteY1" fmla="*/ 3342885 h 4155642"/>
                <a:gd name="connsiteX2" fmla="*/ 2864224 w 4608036"/>
                <a:gd name="connsiteY2" fmla="*/ 3672305 h 4155642"/>
                <a:gd name="connsiteX3" fmla="*/ 2534804 w 4608036"/>
                <a:gd name="connsiteY3" fmla="*/ 3342885 h 4155642"/>
                <a:gd name="connsiteX4" fmla="*/ 2864224 w 4608036"/>
                <a:gd name="connsiteY4" fmla="*/ 3013465 h 4155642"/>
                <a:gd name="connsiteX5" fmla="*/ 4137192 w 4608036"/>
                <a:gd name="connsiteY5" fmla="*/ 1067730 h 4155642"/>
                <a:gd name="connsiteX6" fmla="*/ 4608036 w 4608036"/>
                <a:gd name="connsiteY6" fmla="*/ 1538574 h 4155642"/>
                <a:gd name="connsiteX7" fmla="*/ 4137192 w 4608036"/>
                <a:gd name="connsiteY7" fmla="*/ 2009418 h 4155642"/>
                <a:gd name="connsiteX8" fmla="*/ 3666348 w 4608036"/>
                <a:gd name="connsiteY8" fmla="*/ 1538574 h 4155642"/>
                <a:gd name="connsiteX9" fmla="*/ 4137192 w 4608036"/>
                <a:gd name="connsiteY9" fmla="*/ 1067730 h 4155642"/>
                <a:gd name="connsiteX10" fmla="*/ 0 w 4608036"/>
                <a:gd name="connsiteY10" fmla="*/ 0 h 4155642"/>
                <a:gd name="connsiteX11" fmla="*/ 3795833 w 4608036"/>
                <a:gd name="connsiteY11" fmla="*/ 0 h 4155642"/>
                <a:gd name="connsiteX12" fmla="*/ 3841595 w 4608036"/>
                <a:gd name="connsiteY12" fmla="*/ 73186 h 4155642"/>
                <a:gd name="connsiteX13" fmla="*/ 3934738 w 4608036"/>
                <a:gd name="connsiteY13" fmla="*/ 385943 h 4155642"/>
                <a:gd name="connsiteX14" fmla="*/ 3463544 w 4608036"/>
                <a:gd name="connsiteY14" fmla="*/ 1479388 h 4155642"/>
                <a:gd name="connsiteX15" fmla="*/ 3697976 w 4608036"/>
                <a:gd name="connsiteY15" fmla="*/ 2152566 h 4155642"/>
                <a:gd name="connsiteX16" fmla="*/ 4453203 w 4608036"/>
                <a:gd name="connsiteY16" fmla="*/ 2717907 h 4155642"/>
                <a:gd name="connsiteX17" fmla="*/ 4496628 w 4608036"/>
                <a:gd name="connsiteY17" fmla="*/ 3226246 h 4155642"/>
                <a:gd name="connsiteX18" fmla="*/ 4496096 w 4608036"/>
                <a:gd name="connsiteY18" fmla="*/ 3225957 h 4155642"/>
                <a:gd name="connsiteX19" fmla="*/ 4451007 w 4608036"/>
                <a:gd name="connsiteY19" fmla="*/ 3316076 h 4155642"/>
                <a:gd name="connsiteX20" fmla="*/ 3823709 w 4608036"/>
                <a:gd name="connsiteY20" fmla="*/ 3546693 h 4155642"/>
                <a:gd name="connsiteX21" fmla="*/ 3248158 w 4608036"/>
                <a:gd name="connsiteY21" fmla="*/ 2922031 h 4155642"/>
                <a:gd name="connsiteX22" fmla="*/ 2530174 w 4608036"/>
                <a:gd name="connsiteY22" fmla="*/ 2860271 h 4155642"/>
                <a:gd name="connsiteX23" fmla="*/ 2016602 w 4608036"/>
                <a:gd name="connsiteY23" fmla="*/ 4003023 h 4155642"/>
                <a:gd name="connsiteX24" fmla="*/ 1217280 w 4608036"/>
                <a:gd name="connsiteY24" fmla="*/ 4085330 h 4155642"/>
                <a:gd name="connsiteX25" fmla="*/ 610283 w 4608036"/>
                <a:gd name="connsiteY25" fmla="*/ 3347934 h 4155642"/>
                <a:gd name="connsiteX26" fmla="*/ 64778 w 4608036"/>
                <a:gd name="connsiteY26" fmla="*/ 3424177 h 4155642"/>
                <a:gd name="connsiteX27" fmla="*/ 0 w 4608036"/>
                <a:gd name="connsiteY27" fmla="*/ 3439842 h 41556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</a:cxnLst>
              <a:rect l="l" t="t" r="r" b="b"/>
              <a:pathLst>
                <a:path w="4608036" h="4155642">
                  <a:moveTo>
                    <a:pt x="2864224" y="3013465"/>
                  </a:moveTo>
                  <a:cubicBezTo>
                    <a:pt x="3046158" y="3013465"/>
                    <a:pt x="3193644" y="3160951"/>
                    <a:pt x="3193644" y="3342885"/>
                  </a:cubicBezTo>
                  <a:cubicBezTo>
                    <a:pt x="3193644" y="3524819"/>
                    <a:pt x="3046158" y="3672305"/>
                    <a:pt x="2864224" y="3672305"/>
                  </a:cubicBezTo>
                  <a:cubicBezTo>
                    <a:pt x="2682290" y="3672305"/>
                    <a:pt x="2534804" y="3524819"/>
                    <a:pt x="2534804" y="3342885"/>
                  </a:cubicBezTo>
                  <a:cubicBezTo>
                    <a:pt x="2534804" y="3160951"/>
                    <a:pt x="2682290" y="3013465"/>
                    <a:pt x="2864224" y="3013465"/>
                  </a:cubicBezTo>
                  <a:close/>
                  <a:moveTo>
                    <a:pt x="4137192" y="1067730"/>
                  </a:moveTo>
                  <a:cubicBezTo>
                    <a:pt x="4397232" y="1067730"/>
                    <a:pt x="4608036" y="1278534"/>
                    <a:pt x="4608036" y="1538574"/>
                  </a:cubicBezTo>
                  <a:cubicBezTo>
                    <a:pt x="4608036" y="1798614"/>
                    <a:pt x="4397232" y="2009418"/>
                    <a:pt x="4137192" y="2009418"/>
                  </a:cubicBezTo>
                  <a:cubicBezTo>
                    <a:pt x="3877152" y="2009418"/>
                    <a:pt x="3666348" y="1798614"/>
                    <a:pt x="3666348" y="1538574"/>
                  </a:cubicBezTo>
                  <a:cubicBezTo>
                    <a:pt x="3666348" y="1278534"/>
                    <a:pt x="3877152" y="1067730"/>
                    <a:pt x="4137192" y="1067730"/>
                  </a:cubicBezTo>
                  <a:close/>
                  <a:moveTo>
                    <a:pt x="0" y="0"/>
                  </a:moveTo>
                  <a:lnTo>
                    <a:pt x="3795833" y="0"/>
                  </a:lnTo>
                  <a:lnTo>
                    <a:pt x="3841595" y="73186"/>
                  </a:lnTo>
                  <a:cubicBezTo>
                    <a:pt x="3894967" y="172063"/>
                    <a:pt x="3928651" y="280143"/>
                    <a:pt x="3934738" y="385943"/>
                  </a:cubicBezTo>
                  <a:cubicBezTo>
                    <a:pt x="3960418" y="832278"/>
                    <a:pt x="3478459" y="955056"/>
                    <a:pt x="3463544" y="1479388"/>
                  </a:cubicBezTo>
                  <a:cubicBezTo>
                    <a:pt x="3453054" y="1845938"/>
                    <a:pt x="3679069" y="2129671"/>
                    <a:pt x="3697976" y="2152566"/>
                  </a:cubicBezTo>
                  <a:cubicBezTo>
                    <a:pt x="3965589" y="2479019"/>
                    <a:pt x="4316509" y="2388300"/>
                    <a:pt x="4453203" y="2717907"/>
                  </a:cubicBezTo>
                  <a:cubicBezTo>
                    <a:pt x="4482150" y="2787623"/>
                    <a:pt x="4575626" y="3013102"/>
                    <a:pt x="4496628" y="3226246"/>
                  </a:cubicBezTo>
                  <a:lnTo>
                    <a:pt x="4496096" y="3225957"/>
                  </a:lnTo>
                  <a:cubicBezTo>
                    <a:pt x="4484372" y="3257587"/>
                    <a:pt x="4469256" y="3287777"/>
                    <a:pt x="4451007" y="3316076"/>
                  </a:cubicBezTo>
                  <a:cubicBezTo>
                    <a:pt x="4320132" y="3518667"/>
                    <a:pt x="4035532" y="3615706"/>
                    <a:pt x="3823709" y="3546693"/>
                  </a:cubicBezTo>
                  <a:cubicBezTo>
                    <a:pt x="3538592" y="3453712"/>
                    <a:pt x="3591223" y="3127434"/>
                    <a:pt x="3248158" y="2922031"/>
                  </a:cubicBezTo>
                  <a:cubicBezTo>
                    <a:pt x="3067991" y="2814166"/>
                    <a:pt x="2749462" y="2730532"/>
                    <a:pt x="2530174" y="2860271"/>
                  </a:cubicBezTo>
                  <a:cubicBezTo>
                    <a:pt x="2163165" y="3077424"/>
                    <a:pt x="2417778" y="3690971"/>
                    <a:pt x="2016602" y="4003023"/>
                  </a:cubicBezTo>
                  <a:cubicBezTo>
                    <a:pt x="1798688" y="4172165"/>
                    <a:pt x="1453297" y="4202389"/>
                    <a:pt x="1217280" y="4085330"/>
                  </a:cubicBezTo>
                  <a:cubicBezTo>
                    <a:pt x="855483" y="3905582"/>
                    <a:pt x="940040" y="3474447"/>
                    <a:pt x="610283" y="3347934"/>
                  </a:cubicBezTo>
                  <a:cubicBezTo>
                    <a:pt x="439259" y="3282322"/>
                    <a:pt x="269119" y="3365698"/>
                    <a:pt x="64778" y="3424177"/>
                  </a:cubicBezTo>
                  <a:lnTo>
                    <a:pt x="0" y="343984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bg2"/>
                </a:solidFill>
              </a:endParaRPr>
            </a:p>
          </p:txBody>
        </p:sp>
        <p:sp>
          <p:nvSpPr>
            <p:cNvPr id="57" name="Freeform: Shape 56">
              <a:extLst>
                <a:ext uri="{FF2B5EF4-FFF2-40B4-BE49-F238E27FC236}">
                  <a16:creationId xmlns:a16="http://schemas.microsoft.com/office/drawing/2014/main" id="{AD03098B-9C5B-42CF-8CB5-49E411EAC9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616074" y="0"/>
              <a:ext cx="5122410" cy="2483032"/>
            </a:xfrm>
            <a:custGeom>
              <a:avLst/>
              <a:gdLst>
                <a:gd name="connsiteX0" fmla="*/ 2376185 w 6680315"/>
                <a:gd name="connsiteY0" fmla="*/ 2274739 h 3133080"/>
                <a:gd name="connsiteX1" fmla="*/ 2621677 w 6680315"/>
                <a:gd name="connsiteY1" fmla="*/ 2520231 h 3133080"/>
                <a:gd name="connsiteX2" fmla="*/ 2376185 w 6680315"/>
                <a:gd name="connsiteY2" fmla="*/ 2765723 h 3133080"/>
                <a:gd name="connsiteX3" fmla="*/ 2130693 w 6680315"/>
                <a:gd name="connsiteY3" fmla="*/ 2520231 h 3133080"/>
                <a:gd name="connsiteX4" fmla="*/ 2376185 w 6680315"/>
                <a:gd name="connsiteY4" fmla="*/ 2274739 h 3133080"/>
                <a:gd name="connsiteX5" fmla="*/ 915559 w 6680315"/>
                <a:gd name="connsiteY5" fmla="*/ 0 h 3133080"/>
                <a:gd name="connsiteX6" fmla="*/ 6269857 w 6680315"/>
                <a:gd name="connsiteY6" fmla="*/ 0 h 3133080"/>
                <a:gd name="connsiteX7" fmla="*/ 6333461 w 6680315"/>
                <a:gd name="connsiteY7" fmla="*/ 55051 h 3133080"/>
                <a:gd name="connsiteX8" fmla="*/ 6627820 w 6680315"/>
                <a:gd name="connsiteY8" fmla="*/ 535633 h 3133080"/>
                <a:gd name="connsiteX9" fmla="*/ 5916976 w 6680315"/>
                <a:gd name="connsiteY9" fmla="*/ 1967923 h 3133080"/>
                <a:gd name="connsiteX10" fmla="*/ 5656632 w 6680315"/>
                <a:gd name="connsiteY10" fmla="*/ 2028995 h 3133080"/>
                <a:gd name="connsiteX11" fmla="*/ 5657201 w 6680315"/>
                <a:gd name="connsiteY11" fmla="*/ 2029343 h 3133080"/>
                <a:gd name="connsiteX12" fmla="*/ 4819410 w 6680315"/>
                <a:gd name="connsiteY12" fmla="*/ 2573019 h 3133080"/>
                <a:gd name="connsiteX13" fmla="*/ 4152315 w 6680315"/>
                <a:gd name="connsiteY13" fmla="*/ 3087290 h 3133080"/>
                <a:gd name="connsiteX14" fmla="*/ 2764377 w 6680315"/>
                <a:gd name="connsiteY14" fmla="*/ 2425642 h 3133080"/>
                <a:gd name="connsiteX15" fmla="*/ 2750517 w 6680315"/>
                <a:gd name="connsiteY15" fmla="*/ 2391089 h 3133080"/>
                <a:gd name="connsiteX16" fmla="*/ 2240374 w 6680315"/>
                <a:gd name="connsiteY16" fmla="*/ 2149627 h 3133080"/>
                <a:gd name="connsiteX17" fmla="*/ 2225364 w 6680315"/>
                <a:gd name="connsiteY17" fmla="*/ 2154748 h 3133080"/>
                <a:gd name="connsiteX18" fmla="*/ 1325912 w 6680315"/>
                <a:gd name="connsiteY18" fmla="*/ 2089711 h 3133080"/>
                <a:gd name="connsiteX19" fmla="*/ 824187 w 6680315"/>
                <a:gd name="connsiteY19" fmla="*/ 535061 h 3133080"/>
                <a:gd name="connsiteX20" fmla="*/ 919100 w 6680315"/>
                <a:gd name="connsiteY20" fmla="*/ 16532 h 3133080"/>
                <a:gd name="connsiteX21" fmla="*/ 0 w 6680315"/>
                <a:gd name="connsiteY21" fmla="*/ 0 h 3133080"/>
                <a:gd name="connsiteX22" fmla="*/ 759926 w 6680315"/>
                <a:gd name="connsiteY22" fmla="*/ 0 h 3133080"/>
                <a:gd name="connsiteX23" fmla="*/ 379963 w 6680315"/>
                <a:gd name="connsiteY23" fmla="*/ 379963 h 3133080"/>
                <a:gd name="connsiteX24" fmla="*/ 0 w 6680315"/>
                <a:gd name="connsiteY24" fmla="*/ 0 h 31330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</a:cxnLst>
              <a:rect l="l" t="t" r="r" b="b"/>
              <a:pathLst>
                <a:path w="6680315" h="3133080">
                  <a:moveTo>
                    <a:pt x="2376185" y="2274739"/>
                  </a:moveTo>
                  <a:cubicBezTo>
                    <a:pt x="2511766" y="2274739"/>
                    <a:pt x="2621677" y="2384650"/>
                    <a:pt x="2621677" y="2520231"/>
                  </a:cubicBezTo>
                  <a:cubicBezTo>
                    <a:pt x="2621677" y="2655812"/>
                    <a:pt x="2511766" y="2765723"/>
                    <a:pt x="2376185" y="2765723"/>
                  </a:cubicBezTo>
                  <a:cubicBezTo>
                    <a:pt x="2240604" y="2765723"/>
                    <a:pt x="2130693" y="2655812"/>
                    <a:pt x="2130693" y="2520231"/>
                  </a:cubicBezTo>
                  <a:cubicBezTo>
                    <a:pt x="2130693" y="2384650"/>
                    <a:pt x="2240604" y="2274739"/>
                    <a:pt x="2376185" y="2274739"/>
                  </a:cubicBezTo>
                  <a:close/>
                  <a:moveTo>
                    <a:pt x="915559" y="0"/>
                  </a:moveTo>
                  <a:lnTo>
                    <a:pt x="6269857" y="0"/>
                  </a:lnTo>
                  <a:lnTo>
                    <a:pt x="6333461" y="55051"/>
                  </a:lnTo>
                  <a:cubicBezTo>
                    <a:pt x="6467804" y="186497"/>
                    <a:pt x="6570056" y="350740"/>
                    <a:pt x="6627820" y="535633"/>
                  </a:cubicBezTo>
                  <a:cubicBezTo>
                    <a:pt x="6812129" y="1122863"/>
                    <a:pt x="6495949" y="1759672"/>
                    <a:pt x="5916976" y="1967923"/>
                  </a:cubicBezTo>
                  <a:cubicBezTo>
                    <a:pt x="5832813" y="1998168"/>
                    <a:pt x="5745467" y="2018689"/>
                    <a:pt x="5656632" y="2028995"/>
                  </a:cubicBezTo>
                  <a:lnTo>
                    <a:pt x="5657201" y="2029343"/>
                  </a:lnTo>
                  <a:cubicBezTo>
                    <a:pt x="5308450" y="2070037"/>
                    <a:pt x="4998668" y="2271133"/>
                    <a:pt x="4819410" y="2573019"/>
                  </a:cubicBezTo>
                  <a:cubicBezTo>
                    <a:pt x="4670050" y="2822633"/>
                    <a:pt x="4431704" y="3006386"/>
                    <a:pt x="4152315" y="3087290"/>
                  </a:cubicBezTo>
                  <a:cubicBezTo>
                    <a:pt x="3592036" y="3250782"/>
                    <a:pt x="2989950" y="2964019"/>
                    <a:pt x="2764377" y="2425642"/>
                  </a:cubicBezTo>
                  <a:cubicBezTo>
                    <a:pt x="2759551" y="2414135"/>
                    <a:pt x="2754885" y="2402573"/>
                    <a:pt x="2750517" y="2391089"/>
                  </a:cubicBezTo>
                  <a:cubicBezTo>
                    <a:pt x="2672611" y="2187301"/>
                    <a:pt x="2445841" y="2076373"/>
                    <a:pt x="2240374" y="2149627"/>
                  </a:cubicBezTo>
                  <a:cubicBezTo>
                    <a:pt x="2235371" y="2151333"/>
                    <a:pt x="2230368" y="2153040"/>
                    <a:pt x="2225364" y="2154748"/>
                  </a:cubicBezTo>
                  <a:cubicBezTo>
                    <a:pt x="1929107" y="2255822"/>
                    <a:pt x="1604512" y="2232327"/>
                    <a:pt x="1325912" y="2089711"/>
                  </a:cubicBezTo>
                  <a:cubicBezTo>
                    <a:pt x="758058" y="1798925"/>
                    <a:pt x="533439" y="1102920"/>
                    <a:pt x="824187" y="535061"/>
                  </a:cubicBezTo>
                  <a:cubicBezTo>
                    <a:pt x="906824" y="374161"/>
                    <a:pt x="939105" y="193647"/>
                    <a:pt x="919100" y="16532"/>
                  </a:cubicBezTo>
                  <a:close/>
                  <a:moveTo>
                    <a:pt x="0" y="0"/>
                  </a:moveTo>
                  <a:lnTo>
                    <a:pt x="759926" y="0"/>
                  </a:lnTo>
                  <a:cubicBezTo>
                    <a:pt x="759926" y="209848"/>
                    <a:pt x="589811" y="379963"/>
                    <a:pt x="379963" y="379963"/>
                  </a:cubicBezTo>
                  <a:cubicBezTo>
                    <a:pt x="170115" y="379963"/>
                    <a:pt x="0" y="209848"/>
                    <a:pt x="0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bg2"/>
                </a:solidFill>
              </a:endParaRPr>
            </a:p>
          </p:txBody>
        </p:sp>
        <p:sp>
          <p:nvSpPr>
            <p:cNvPr id="58" name="Freeform: Shape 57">
              <a:extLst>
                <a:ext uri="{FF2B5EF4-FFF2-40B4-BE49-F238E27FC236}">
                  <a16:creationId xmlns:a16="http://schemas.microsoft.com/office/drawing/2014/main" id="{A5CF38C4-9FB0-4734-B1A8-B11D5B7B66F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13412" y="0"/>
              <a:ext cx="3275540" cy="3193212"/>
            </a:xfrm>
            <a:custGeom>
              <a:avLst/>
              <a:gdLst>
                <a:gd name="connsiteX0" fmla="*/ 356965 w 4755826"/>
                <a:gd name="connsiteY0" fmla="*/ 1510747 h 4636292"/>
                <a:gd name="connsiteX1" fmla="*/ 633073 w 4755826"/>
                <a:gd name="connsiteY1" fmla="*/ 1786855 h 4636292"/>
                <a:gd name="connsiteX2" fmla="*/ 356965 w 4755826"/>
                <a:gd name="connsiteY2" fmla="*/ 2062963 h 4636292"/>
                <a:gd name="connsiteX3" fmla="*/ 80857 w 4755826"/>
                <a:gd name="connsiteY3" fmla="*/ 1786855 h 4636292"/>
                <a:gd name="connsiteX4" fmla="*/ 356965 w 4755826"/>
                <a:gd name="connsiteY4" fmla="*/ 1510747 h 4636292"/>
                <a:gd name="connsiteX5" fmla="*/ 596573 w 4755826"/>
                <a:gd name="connsiteY5" fmla="*/ 0 h 4636292"/>
                <a:gd name="connsiteX6" fmla="*/ 4755826 w 4755826"/>
                <a:gd name="connsiteY6" fmla="*/ 0 h 4636292"/>
                <a:gd name="connsiteX7" fmla="*/ 4755826 w 4755826"/>
                <a:gd name="connsiteY7" fmla="*/ 3811763 h 4636292"/>
                <a:gd name="connsiteX8" fmla="*/ 4741436 w 4755826"/>
                <a:gd name="connsiteY8" fmla="*/ 3805391 h 4636292"/>
                <a:gd name="connsiteX9" fmla="*/ 4472311 w 4755826"/>
                <a:gd name="connsiteY9" fmla="*/ 3792619 h 4636292"/>
                <a:gd name="connsiteX10" fmla="*/ 3645297 w 4755826"/>
                <a:gd name="connsiteY10" fmla="*/ 4545251 h 4636292"/>
                <a:gd name="connsiteX11" fmla="*/ 2743181 w 4755826"/>
                <a:gd name="connsiteY11" fmla="*/ 4497419 h 4636292"/>
                <a:gd name="connsiteX12" fmla="*/ 2044123 w 4755826"/>
                <a:gd name="connsiteY12" fmla="*/ 3902154 h 4636292"/>
                <a:gd name="connsiteX13" fmla="*/ 443230 w 4755826"/>
                <a:gd name="connsiteY13" fmla="*/ 4052449 h 4636292"/>
                <a:gd name="connsiteX14" fmla="*/ 4237 w 4755826"/>
                <a:gd name="connsiteY14" fmla="*/ 3104110 h 4636292"/>
                <a:gd name="connsiteX15" fmla="*/ 809700 w 4755826"/>
                <a:gd name="connsiteY15" fmla="*/ 1782672 h 4636292"/>
                <a:gd name="connsiteX16" fmla="*/ 71276 w 4755826"/>
                <a:gd name="connsiteY16" fmla="*/ 805894 h 4636292"/>
                <a:gd name="connsiteX17" fmla="*/ 596555 w 4755826"/>
                <a:gd name="connsiteY17" fmla="*/ 56 h 46362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4755826" h="4636292">
                  <a:moveTo>
                    <a:pt x="356965" y="1510747"/>
                  </a:moveTo>
                  <a:cubicBezTo>
                    <a:pt x="509455" y="1510747"/>
                    <a:pt x="633073" y="1634365"/>
                    <a:pt x="633073" y="1786855"/>
                  </a:cubicBezTo>
                  <a:cubicBezTo>
                    <a:pt x="633073" y="1939345"/>
                    <a:pt x="509455" y="2062963"/>
                    <a:pt x="356965" y="2062963"/>
                  </a:cubicBezTo>
                  <a:cubicBezTo>
                    <a:pt x="204475" y="2062963"/>
                    <a:pt x="80857" y="1939345"/>
                    <a:pt x="80857" y="1786855"/>
                  </a:cubicBezTo>
                  <a:cubicBezTo>
                    <a:pt x="80857" y="1634365"/>
                    <a:pt x="204475" y="1510747"/>
                    <a:pt x="356965" y="1510747"/>
                  </a:cubicBezTo>
                  <a:close/>
                  <a:moveTo>
                    <a:pt x="596573" y="0"/>
                  </a:moveTo>
                  <a:lnTo>
                    <a:pt x="4755826" y="0"/>
                  </a:lnTo>
                  <a:lnTo>
                    <a:pt x="4755826" y="3811763"/>
                  </a:lnTo>
                  <a:lnTo>
                    <a:pt x="4741436" y="3805391"/>
                  </a:lnTo>
                  <a:cubicBezTo>
                    <a:pt x="4658853" y="3777264"/>
                    <a:pt x="4571441" y="3767265"/>
                    <a:pt x="4472311" y="3792619"/>
                  </a:cubicBezTo>
                  <a:cubicBezTo>
                    <a:pt x="4143272" y="3876780"/>
                    <a:pt x="4072005" y="4319983"/>
                    <a:pt x="3645297" y="4545251"/>
                  </a:cubicBezTo>
                  <a:cubicBezTo>
                    <a:pt x="3326314" y="4713713"/>
                    <a:pt x="3049499" y="4619025"/>
                    <a:pt x="2743181" y="4497419"/>
                  </a:cubicBezTo>
                  <a:cubicBezTo>
                    <a:pt x="2329337" y="4332934"/>
                    <a:pt x="2392121" y="4055114"/>
                    <a:pt x="2044123" y="3902154"/>
                  </a:cubicBezTo>
                  <a:cubicBezTo>
                    <a:pt x="1449035" y="3640479"/>
                    <a:pt x="945081" y="4309626"/>
                    <a:pt x="443230" y="4052449"/>
                  </a:cubicBezTo>
                  <a:cubicBezTo>
                    <a:pt x="133616" y="3893621"/>
                    <a:pt x="-28889" y="3449683"/>
                    <a:pt x="4237" y="3104110"/>
                  </a:cubicBezTo>
                  <a:cubicBezTo>
                    <a:pt x="68675" y="2433787"/>
                    <a:pt x="853966" y="2271030"/>
                    <a:pt x="809700" y="1782672"/>
                  </a:cubicBezTo>
                  <a:cubicBezTo>
                    <a:pt x="768799" y="1331417"/>
                    <a:pt x="77721" y="1250460"/>
                    <a:pt x="71276" y="805894"/>
                  </a:cubicBezTo>
                  <a:cubicBezTo>
                    <a:pt x="66307" y="459384"/>
                    <a:pt x="480827" y="267363"/>
                    <a:pt x="596555" y="56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bg2"/>
                </a:solidFill>
              </a:endParaRPr>
            </a:p>
          </p:txBody>
        </p:sp>
      </p:grpSp>
      <p:sp>
        <p:nvSpPr>
          <p:cNvPr id="2" name="Titel 1">
            <a:extLst>
              <a:ext uri="{FF2B5EF4-FFF2-40B4-BE49-F238E27FC236}">
                <a16:creationId xmlns:a16="http://schemas.microsoft.com/office/drawing/2014/main" id="{A10AC35B-3168-AAFC-89D3-368AD368411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09601" y="3314203"/>
            <a:ext cx="6125154" cy="2800349"/>
          </a:xfrm>
        </p:spPr>
        <p:txBody>
          <a:bodyPr anchor="ctr">
            <a:normAutofit/>
          </a:bodyPr>
          <a:lstStyle/>
          <a:p>
            <a:r>
              <a:rPr lang="nl-NL" sz="4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Arial" panose="020B0604020202020204" pitchFamily="34" charset="0"/>
              </a:rPr>
              <a:t>Les</a:t>
            </a:r>
            <a:br>
              <a:rPr lang="nl-NL" sz="4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Arial" panose="020B0604020202020204" pitchFamily="34" charset="0"/>
              </a:rPr>
            </a:br>
            <a:r>
              <a:rPr lang="nl-NL" sz="4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Arial" panose="020B0604020202020204" pitchFamily="34" charset="0"/>
              </a:rPr>
              <a:t>Kennismaken met onbekende beroepen</a:t>
            </a:r>
            <a:endParaRPr lang="nl-NL" sz="4400" b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Arial" panose="020B0604020202020204" pitchFamily="34" charset="0"/>
            </a:endParaRPr>
          </a:p>
        </p:txBody>
      </p:sp>
      <p:pic>
        <p:nvPicPr>
          <p:cNvPr id="27" name="Afbeelding 26" descr="Afbeelding met clipart, tekening, Graphics, illustratie&#10;&#10;Automatisch gegenereerde beschrijving">
            <a:extLst>
              <a:ext uri="{FF2B5EF4-FFF2-40B4-BE49-F238E27FC236}">
                <a16:creationId xmlns:a16="http://schemas.microsoft.com/office/drawing/2014/main" id="{88ABD777-7284-FAFB-52BF-AB16E45EA1B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1804" y="208427"/>
            <a:ext cx="2123393" cy="2241048"/>
          </a:xfrm>
          <a:prstGeom prst="rect">
            <a:avLst/>
          </a:prstGeom>
        </p:spPr>
      </p:pic>
      <p:pic>
        <p:nvPicPr>
          <p:cNvPr id="21" name="Afbeelding 20">
            <a:extLst>
              <a:ext uri="{FF2B5EF4-FFF2-40B4-BE49-F238E27FC236}">
                <a16:creationId xmlns:a16="http://schemas.microsoft.com/office/drawing/2014/main" id="{32BE1290-7FC3-92C2-6176-45D47A29289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248471" y="0"/>
            <a:ext cx="2241048" cy="2050559"/>
          </a:xfrm>
          <a:prstGeom prst="rect">
            <a:avLst/>
          </a:prstGeom>
        </p:spPr>
      </p:pic>
      <p:pic>
        <p:nvPicPr>
          <p:cNvPr id="5" name="Afbeelding 4">
            <a:extLst>
              <a:ext uri="{FF2B5EF4-FFF2-40B4-BE49-F238E27FC236}">
                <a16:creationId xmlns:a16="http://schemas.microsoft.com/office/drawing/2014/main" id="{11B7304C-2257-C1DA-A2AC-5F82F4557C3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697975" y="527776"/>
            <a:ext cx="2241048" cy="1602349"/>
          </a:xfrm>
          <a:prstGeom prst="rect">
            <a:avLst/>
          </a:prstGeom>
        </p:spPr>
      </p:pic>
      <p:sp>
        <p:nvSpPr>
          <p:cNvPr id="6" name="Ondertitel 5">
            <a:extLst>
              <a:ext uri="{FF2B5EF4-FFF2-40B4-BE49-F238E27FC236}">
                <a16:creationId xmlns:a16="http://schemas.microsoft.com/office/drawing/2014/main" id="{1C5E727F-5DA7-D9C0-8B91-2B3F4CA9F55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92403" y="3347760"/>
            <a:ext cx="10969752" cy="2600756"/>
          </a:xfrm>
        </p:spPr>
        <p:txBody>
          <a:bodyPr/>
          <a:lstStyle/>
          <a:p>
            <a:endParaRPr lang="nl-NL"/>
          </a:p>
          <a:p>
            <a:endParaRPr lang="nl-NL"/>
          </a:p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2519627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70BDAF3-6BDC-1E4E-B3F1-6B6BEDEBEF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6713" y="-225988"/>
            <a:ext cx="10972800" cy="1325563"/>
          </a:xfrm>
        </p:spPr>
        <p:txBody>
          <a:bodyPr/>
          <a:lstStyle/>
          <a:p>
            <a:r>
              <a:rPr lang="nl-NL">
                <a:latin typeface="+mn-lt"/>
              </a:rPr>
              <a:t>Wat ga je deze les doen?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DA6A0715-2EC7-BEA1-9E83-AA877BD607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278889"/>
            <a:ext cx="10972800" cy="4496819"/>
          </a:xfrm>
        </p:spPr>
        <p:txBody>
          <a:bodyPr>
            <a:normAutofit lnSpcReduction="10000"/>
          </a:bodyPr>
          <a:lstStyle/>
          <a:p>
            <a:r>
              <a:rPr lang="nl-NL" sz="2000" b="1"/>
              <a:t>Lesdoelen:</a:t>
            </a:r>
          </a:p>
          <a:p>
            <a:r>
              <a:rPr lang="nl-NL" sz="2000">
                <a:effectLst/>
                <a:ea typeface="Quattrocento Sans" panose="020B0502050000020003" pitchFamily="34" charset="0"/>
                <a:cs typeface="Quattrocento Sans" panose="020B0502050000020003" pitchFamily="34" charset="0"/>
              </a:rPr>
              <a:t>Aan het eind van de les heb je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sz="2000">
                <a:effectLst/>
                <a:ea typeface="Quattrocento Sans" panose="020B0502050000020003" pitchFamily="34" charset="0"/>
                <a:cs typeface="Quattrocento Sans" panose="020B0502050000020003" pitchFamily="34" charset="0"/>
              </a:rPr>
              <a:t>Je verdiept  in een onbekend beroep en heb je dit beroep beschreven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>
                <a:ea typeface="Quattrocento Sans" panose="020B0502050000020003" pitchFamily="34" charset="0"/>
                <a:cs typeface="Quattrocento Sans" panose="020B0502050000020003" pitchFamily="34" charset="0"/>
              </a:rPr>
              <a:t>N</a:t>
            </a:r>
            <a:r>
              <a:rPr lang="nl-NL" sz="2000">
                <a:effectLst/>
                <a:ea typeface="Quattrocento Sans" panose="020B0502050000020003" pitchFamily="34" charset="0"/>
                <a:cs typeface="Quattrocento Sans" panose="020B0502050000020003" pitchFamily="34" charset="0"/>
              </a:rPr>
              <a:t>agedacht waarom het beroep wel of niet bij </a:t>
            </a:r>
            <a:r>
              <a:rPr lang="nl-NL">
                <a:ea typeface="Quattrocento Sans" panose="020B0502050000020003" pitchFamily="34" charset="0"/>
                <a:cs typeface="Quattrocento Sans" panose="020B0502050000020003" pitchFamily="34" charset="0"/>
              </a:rPr>
              <a:t>je</a:t>
            </a:r>
            <a:r>
              <a:rPr lang="nl-NL" sz="2000">
                <a:effectLst/>
                <a:ea typeface="Quattrocento Sans" panose="020B0502050000020003" pitchFamily="34" charset="0"/>
                <a:cs typeface="Quattrocento Sans" panose="020B0502050000020003" pitchFamily="34" charset="0"/>
              </a:rPr>
              <a:t>zelf past</a:t>
            </a:r>
            <a:endParaRPr lang="nl-NL" sz="200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>
                <a:ea typeface="Quattrocento Sans" panose="020B0502050000020003" pitchFamily="34" charset="0"/>
                <a:cs typeface="Quattrocento Sans" panose="020B0502050000020003" pitchFamily="34" charset="0"/>
              </a:rPr>
              <a:t>M</a:t>
            </a:r>
            <a:r>
              <a:rPr lang="nl-NL" sz="2000">
                <a:ea typeface="Quattrocento Sans" panose="020B0502050000020003" pitchFamily="34" charset="0"/>
                <a:cs typeface="Quattrocento Sans" panose="020B0502050000020003" pitchFamily="34" charset="0"/>
              </a:rPr>
              <a:t>eer beeld van de opleiding die nodig is voor dat beroep</a:t>
            </a:r>
            <a:endParaRPr lang="nl-NL" sz="2000"/>
          </a:p>
          <a:p>
            <a:endParaRPr lang="nl-NL" sz="2000"/>
          </a:p>
          <a:p>
            <a:r>
              <a:rPr lang="nl-NL" sz="2000" b="1"/>
              <a:t>Activiteiten: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nl-NL" sz="2000"/>
              <a:t>Uitleg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nl-NL" sz="2000"/>
              <a:t>Opdracht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nl-NL" sz="2000"/>
              <a:t>Nabespreken</a:t>
            </a:r>
          </a:p>
          <a:p>
            <a:endParaRPr lang="nl-NL"/>
          </a:p>
        </p:txBody>
      </p:sp>
      <p:pic>
        <p:nvPicPr>
          <p:cNvPr id="4" name="Afbeelding 3">
            <a:extLst>
              <a:ext uri="{FF2B5EF4-FFF2-40B4-BE49-F238E27FC236}">
                <a16:creationId xmlns:a16="http://schemas.microsoft.com/office/drawing/2014/main" id="{A73B58BE-2CA2-FE85-3583-6A8189F4403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5775708"/>
            <a:ext cx="1473427" cy="1049016"/>
          </a:xfrm>
          <a:prstGeom prst="rect">
            <a:avLst/>
          </a:prstGeom>
        </p:spPr>
      </p:pic>
      <p:pic>
        <p:nvPicPr>
          <p:cNvPr id="5" name="Afbeelding 4">
            <a:extLst>
              <a:ext uri="{FF2B5EF4-FFF2-40B4-BE49-F238E27FC236}">
                <a16:creationId xmlns:a16="http://schemas.microsoft.com/office/drawing/2014/main" id="{04711A6F-5E10-D3B8-0E90-96A64FCAEFF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645576" y="576137"/>
            <a:ext cx="1936824" cy="1226190"/>
          </a:xfrm>
          <a:prstGeom prst="rect">
            <a:avLst/>
          </a:prstGeom>
        </p:spPr>
      </p:pic>
      <p:pic>
        <p:nvPicPr>
          <p:cNvPr id="6" name="Afbeelding 5">
            <a:extLst>
              <a:ext uri="{FF2B5EF4-FFF2-40B4-BE49-F238E27FC236}">
                <a16:creationId xmlns:a16="http://schemas.microsoft.com/office/drawing/2014/main" id="{A9AFB78B-5616-86D1-0921-5743A5AB32C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680945" y="5211565"/>
            <a:ext cx="1936824" cy="17880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07123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70BDAF3-6BDC-1E4E-B3F1-6B6BEDEBEF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6713" y="-225988"/>
            <a:ext cx="10972800" cy="1325563"/>
          </a:xfrm>
        </p:spPr>
        <p:txBody>
          <a:bodyPr>
            <a:normAutofit/>
          </a:bodyPr>
          <a:lstStyle/>
          <a:p>
            <a:r>
              <a:rPr lang="nl-NL" sz="4000">
                <a:latin typeface="+mn-lt"/>
              </a:rPr>
              <a:t>Kennismaken met een onbekend beroep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DA6A0715-2EC7-BEA1-9E83-AA877BD607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7543" y="1327776"/>
            <a:ext cx="10972800" cy="5319767"/>
          </a:xfrm>
        </p:spPr>
        <p:txBody>
          <a:bodyPr vert="horz" lIns="91440" tIns="45720" rIns="91440" bIns="45720" rtlCol="0" anchor="t">
            <a:normAutofit/>
          </a:bodyPr>
          <a:lstStyle/>
          <a:p>
            <a:endParaRPr lang="nl-NL" sz="2400" b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nl-NL" sz="2400" b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nl-NL" sz="2400" b="1">
                <a:solidFill>
                  <a:srgbClr val="002060"/>
                </a:solidFill>
                <a:cs typeface="Arial" panose="020B0604020202020204" pitchFamily="34" charset="0"/>
              </a:rPr>
              <a:t>. Je kiest</a:t>
            </a:r>
            <a:r>
              <a:rPr lang="nl-NL" sz="2400">
                <a:solidFill>
                  <a:srgbClr val="002060"/>
                </a:solidFill>
                <a:cs typeface="Arial" panose="020B0604020202020204" pitchFamily="34" charset="0"/>
              </a:rPr>
              <a:t> uit een boek of website </a:t>
            </a:r>
            <a:r>
              <a:rPr lang="nl-NL" sz="2400" b="1">
                <a:solidFill>
                  <a:srgbClr val="002060"/>
                </a:solidFill>
                <a:cs typeface="Arial" panose="020B0604020202020204" pitchFamily="34" charset="0"/>
              </a:rPr>
              <a:t>een beroep </a:t>
            </a:r>
            <a:r>
              <a:rPr lang="nl-NL" sz="2400">
                <a:solidFill>
                  <a:srgbClr val="002060"/>
                </a:solidFill>
                <a:cs typeface="Arial" panose="020B0604020202020204" pitchFamily="34" charset="0"/>
              </a:rPr>
              <a:t>waar je je in wil verdiepen</a:t>
            </a:r>
          </a:p>
          <a:p>
            <a:r>
              <a:rPr lang="nl-NL" sz="2400" b="0" i="0">
                <a:solidFill>
                  <a:srgbClr val="002060"/>
                </a:solidFill>
                <a:effectLst/>
                <a:cs typeface="Arial" panose="020B0604020202020204" pitchFamily="34" charset="0"/>
              </a:rPr>
              <a:t>Boeken  en filmpjes over bijzondere beroepen 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nl-NL" sz="2600" i="0">
                <a:effectLst/>
                <a:cs typeface="Arial" panose="020B0604020202020204" pitchFamily="34" charset="0"/>
              </a:rPr>
              <a:t>Boek: Van boswachter tot </a:t>
            </a:r>
            <a:r>
              <a:rPr lang="nl-NL" sz="2600" i="0" err="1">
                <a:effectLst/>
                <a:cs typeface="Arial" panose="020B0604020202020204" pitchFamily="34" charset="0"/>
              </a:rPr>
              <a:t>youtuber</a:t>
            </a:r>
            <a:endParaRPr lang="nl-NL" sz="2600" i="0">
              <a:effectLst/>
              <a:cs typeface="Arial" panose="020B0604020202020204" pitchFamily="34" charset="0"/>
            </a:endParaRP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nl-NL" sz="2600" b="0" i="0">
                <a:solidFill>
                  <a:srgbClr val="000000"/>
                </a:solidFill>
                <a:effectLst/>
              </a:rPr>
              <a:t>Boek: Weet je wat ik worden wil 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nl-NL" sz="2400" u="sng"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Website mbo beroepen</a:t>
            </a:r>
            <a:endParaRPr lang="nl-NL" sz="2400" u="sng"/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nl-NL" sz="2400" u="sng"/>
              <a:t>Filmpje: </a:t>
            </a:r>
            <a:r>
              <a:rPr lang="nl-NL" sz="2400" u="sng">
                <a:hlinkClick r:id="rId4"/>
              </a:rPr>
              <a:t>5 onbekende beroepen</a:t>
            </a:r>
            <a:endParaRPr lang="nl-NL" sz="2400" u="sng"/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nl-NL" sz="2400" u="sng">
                <a:solidFill>
                  <a:srgbClr val="3E8FF1"/>
                </a:solidFill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Website </a:t>
            </a:r>
            <a:r>
              <a:rPr lang="nl-NL" sz="2400" u="sng"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30 bijzondere beroepen</a:t>
            </a:r>
            <a:r>
              <a:rPr lang="nl-NL" sz="2400" u="sng"/>
              <a:t> in Nederland</a:t>
            </a:r>
            <a:endParaRPr lang="nl-NL" sz="2400"/>
          </a:p>
          <a:p>
            <a:pPr marL="342900" indent="-342900">
              <a:buFont typeface="Wingdings" panose="05000000000000000000" pitchFamily="2" charset="2"/>
              <a:buChar char="q"/>
            </a:pPr>
            <a:endParaRPr lang="nl-NL" sz="2400"/>
          </a:p>
          <a:p>
            <a:pPr marL="342900" indent="-342900">
              <a:buFont typeface="Wingdings" panose="05000000000000000000" pitchFamily="2" charset="2"/>
              <a:buChar char="q"/>
            </a:pPr>
            <a:endParaRPr lang="nl-NL">
              <a:solidFill>
                <a:srgbClr val="262626"/>
              </a:solidFill>
            </a:endParaRPr>
          </a:p>
          <a:p>
            <a:endParaRPr lang="nl-NL" sz="2400">
              <a:cs typeface="Times New Roman"/>
            </a:endParaRPr>
          </a:p>
          <a:p>
            <a:endParaRPr lang="nl-NL" sz="2400">
              <a:solidFill>
                <a:srgbClr val="262626"/>
              </a:solidFill>
              <a:effectLst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endParaRPr lang="nl-NL" sz="2400" i="0">
              <a:solidFill>
                <a:srgbClr val="262626"/>
              </a:solidFill>
              <a:effectLst/>
              <a:cs typeface="Times New Roman" panose="02020603050405020304" pitchFamily="18" charset="0"/>
            </a:endParaRPr>
          </a:p>
          <a:p>
            <a:endParaRPr lang="nl-NL" sz="2000" b="1">
              <a:solidFill>
                <a:srgbClr val="0070C0"/>
              </a:solidFill>
              <a:latin typeface="Avenir Next LT Pro"/>
              <a:cs typeface="Times New Roman" panose="02020603050405020304" pitchFamily="18" charset="0"/>
            </a:endParaRPr>
          </a:p>
          <a:p>
            <a:endParaRPr lang="nl-NL" b="1">
              <a:solidFill>
                <a:srgbClr val="0070C0"/>
              </a:solidFill>
              <a:latin typeface="Avenir Next LT Pro"/>
              <a:cs typeface="Arial" panose="020B0604020202020204" pitchFamily="34" charset="0"/>
            </a:endParaRPr>
          </a:p>
          <a:p>
            <a:pPr marL="457200" indent="-457200">
              <a:buAutoNum type="arabicPeriod"/>
            </a:pPr>
            <a:endParaRPr lang="nl-NL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Afbeelding 3">
            <a:extLst>
              <a:ext uri="{FF2B5EF4-FFF2-40B4-BE49-F238E27FC236}">
                <a16:creationId xmlns:a16="http://schemas.microsoft.com/office/drawing/2014/main" id="{A73B58BE-2CA2-FE85-3583-6A8189F44039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6004876"/>
            <a:ext cx="1473427" cy="1049016"/>
          </a:xfrm>
          <a:prstGeom prst="rect">
            <a:avLst/>
          </a:prstGeom>
        </p:spPr>
      </p:pic>
      <p:pic>
        <p:nvPicPr>
          <p:cNvPr id="6" name="Afbeelding 5" descr="Afbeelding met tekst, poster, grafische vormgeving, Vlieger&#10;&#10;Automatisch gegenereerde beschrijving">
            <a:extLst>
              <a:ext uri="{FF2B5EF4-FFF2-40B4-BE49-F238E27FC236}">
                <a16:creationId xmlns:a16="http://schemas.microsoft.com/office/drawing/2014/main" id="{B2312C3A-9960-6F8F-736C-251E42D3DC9A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67824" y="3901106"/>
            <a:ext cx="1972310" cy="2456815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Afbeelding 6" descr="Afbeelding met schoeisel, kleding, persoon, illustratie&#10;&#10;Automatisch gegenereerde beschrijving">
            <a:extLst>
              <a:ext uri="{FF2B5EF4-FFF2-40B4-BE49-F238E27FC236}">
                <a16:creationId xmlns:a16="http://schemas.microsoft.com/office/drawing/2014/main" id="{01A4FE97-937A-883E-C426-76E1FD63B3BC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16104" y="2683862"/>
            <a:ext cx="1893409" cy="244565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2466311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70BDAF3-6BDC-1E4E-B3F1-6B6BEDEBEF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-138901"/>
            <a:ext cx="10972800" cy="1325563"/>
          </a:xfrm>
        </p:spPr>
        <p:txBody>
          <a:bodyPr/>
          <a:lstStyle/>
          <a:p>
            <a:r>
              <a:rPr lang="nl-NL"/>
              <a:t>Welke moeilijke woorden kom je tegen?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DA6A0715-2EC7-BEA1-9E83-AA877BD607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5084" y="1588088"/>
            <a:ext cx="8058982" cy="2875757"/>
          </a:xfrm>
        </p:spPr>
        <p:txBody>
          <a:bodyPr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sz="2800"/>
              <a:t>Boomchirurg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nl-NL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/>
              <a:t>						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nl-NL"/>
          </a:p>
        </p:txBody>
      </p:sp>
      <p:pic>
        <p:nvPicPr>
          <p:cNvPr id="4" name="Afbeelding 3">
            <a:extLst>
              <a:ext uri="{FF2B5EF4-FFF2-40B4-BE49-F238E27FC236}">
                <a16:creationId xmlns:a16="http://schemas.microsoft.com/office/drawing/2014/main" id="{A73B58BE-2CA2-FE85-3583-6A8189F4403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5775708"/>
            <a:ext cx="1473427" cy="1049016"/>
          </a:xfrm>
          <a:prstGeom prst="rect">
            <a:avLst/>
          </a:prstGeom>
        </p:spPr>
      </p:pic>
      <p:pic>
        <p:nvPicPr>
          <p:cNvPr id="8" name="Picture 2" descr="4.300+ Boomchirurg Stockfoto's, afbeeldingen en royalty-free ...">
            <a:extLst>
              <a:ext uri="{FF2B5EF4-FFF2-40B4-BE49-F238E27FC236}">
                <a16:creationId xmlns:a16="http://schemas.microsoft.com/office/drawing/2014/main" id="{DCD24E40-5841-7E07-FCED-FCA60F2FEF9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7091" y="2045497"/>
            <a:ext cx="2718006" cy="14423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423650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BBD02FD-1459-935C-9453-46B84CAA557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3D300E4-222B-0D3C-D2DE-B5A784A40A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-499634"/>
            <a:ext cx="10972800" cy="1325563"/>
          </a:xfrm>
        </p:spPr>
        <p:txBody>
          <a:bodyPr/>
          <a:lstStyle/>
          <a:p>
            <a:r>
              <a:rPr lang="nl-NL"/>
              <a:t>Uitleg opdracht- pak je werkblad erbij</a:t>
            </a:r>
          </a:p>
        </p:txBody>
      </p:sp>
      <p:pic>
        <p:nvPicPr>
          <p:cNvPr id="4" name="Afbeelding 3">
            <a:extLst>
              <a:ext uri="{FF2B5EF4-FFF2-40B4-BE49-F238E27FC236}">
                <a16:creationId xmlns:a16="http://schemas.microsoft.com/office/drawing/2014/main" id="{964292A9-7FCB-955B-36F4-273104644DA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5775708"/>
            <a:ext cx="1473427" cy="1049016"/>
          </a:xfrm>
          <a:prstGeom prst="rect">
            <a:avLst/>
          </a:prstGeom>
        </p:spPr>
      </p:pic>
      <p:pic>
        <p:nvPicPr>
          <p:cNvPr id="5" name="Afbeelding 4">
            <a:extLst>
              <a:ext uri="{FF2B5EF4-FFF2-40B4-BE49-F238E27FC236}">
                <a16:creationId xmlns:a16="http://schemas.microsoft.com/office/drawing/2014/main" id="{600A1380-E1E0-276C-1FC8-6DA05FCEDA5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905047" y="554841"/>
            <a:ext cx="997597" cy="1271273"/>
          </a:xfrm>
          <a:prstGeom prst="rect">
            <a:avLst/>
          </a:prstGeom>
        </p:spPr>
      </p:pic>
      <p:sp>
        <p:nvSpPr>
          <p:cNvPr id="11" name="Tekstvak 10">
            <a:extLst>
              <a:ext uri="{FF2B5EF4-FFF2-40B4-BE49-F238E27FC236}">
                <a16:creationId xmlns:a16="http://schemas.microsoft.com/office/drawing/2014/main" id="{3787DB3B-2DAA-B2B6-578F-0C625CD6C569}"/>
              </a:ext>
            </a:extLst>
          </p:cNvPr>
          <p:cNvSpPr txBox="1"/>
          <p:nvPr/>
        </p:nvSpPr>
        <p:spPr>
          <a:xfrm>
            <a:off x="482486" y="1104735"/>
            <a:ext cx="10422561" cy="20612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nl-NL" sz="240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nl-NL" sz="2400" b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nl-NL" sz="2400">
                <a:solidFill>
                  <a:srgbClr val="002060"/>
                </a:solidFill>
                <a:cs typeface="Arial" panose="020B0604020202020204" pitchFamily="34" charset="0"/>
              </a:rPr>
              <a:t>Je schrijft een tekst over het beroep dat je hebt gekozen</a:t>
            </a:r>
          </a:p>
          <a:p>
            <a:pPr>
              <a:lnSpc>
                <a:spcPct val="150000"/>
              </a:lnSpc>
            </a:pPr>
            <a:r>
              <a:rPr lang="nl-NL" sz="2400">
                <a:solidFill>
                  <a:srgbClr val="002060"/>
                </a:solidFill>
                <a:cs typeface="Arial" panose="020B0604020202020204" pitchFamily="34" charset="0"/>
              </a:rPr>
              <a:t>3. Geef aan waarom dit beroep bij je past. </a:t>
            </a:r>
          </a:p>
          <a:p>
            <a:r>
              <a:rPr lang="nl-NL" sz="2400">
                <a:solidFill>
                  <a:srgbClr val="002060"/>
                </a:solidFill>
                <a:cs typeface="Arial" panose="020B0604020202020204" pitchFamily="34" charset="0"/>
              </a:rPr>
              <a:t>Of waarom het niet bij je past </a:t>
            </a:r>
          </a:p>
          <a:p>
            <a:pPr>
              <a:lnSpc>
                <a:spcPct val="150000"/>
              </a:lnSpc>
            </a:pPr>
            <a:r>
              <a:rPr lang="nl-NL" sz="2400">
                <a:solidFill>
                  <a:srgbClr val="002060"/>
                </a:solidFill>
                <a:cs typeface="Arial" panose="020B0604020202020204" pitchFamily="34" charset="0"/>
              </a:rPr>
              <a:t>4. Geef aan welke opleiding je nodig hebt voor dit beroep</a:t>
            </a:r>
          </a:p>
        </p:txBody>
      </p:sp>
      <p:sp>
        <p:nvSpPr>
          <p:cNvPr id="3" name="Tijdelijke aanduiding voor inhoud 6">
            <a:extLst>
              <a:ext uri="{FF2B5EF4-FFF2-40B4-BE49-F238E27FC236}">
                <a16:creationId xmlns:a16="http://schemas.microsoft.com/office/drawing/2014/main" id="{4B4A0C99-1A4F-3C91-842C-598FDCEEEAF5}"/>
              </a:ext>
            </a:extLst>
          </p:cNvPr>
          <p:cNvSpPr txBox="1">
            <a:spLocks/>
          </p:cNvSpPr>
          <p:nvPr/>
        </p:nvSpPr>
        <p:spPr>
          <a:xfrm>
            <a:off x="482485" y="3164544"/>
            <a:ext cx="11543259" cy="2611164"/>
          </a:xfrm>
          <a:prstGeom prst="rect">
            <a:avLst/>
          </a:prstGeom>
          <a:noFill/>
        </p:spPr>
        <p:txBody>
          <a:bodyPr vert="horz" wrap="square" lIns="91440" tIns="45720" rIns="91440" bIns="45720" rtlCol="0">
            <a:spAutoFit/>
          </a:bodyPr>
          <a:lstStyle>
            <a:lvl1pPr marL="0" indent="0" algn="l" defTabSz="914400" rtl="0" eaLnBrk="1" latinLnBrk="0" hangingPunct="1">
              <a:lnSpc>
                <a:spcPct val="110000"/>
              </a:lnSpc>
              <a:spcBef>
                <a:spcPts val="1000"/>
              </a:spcBef>
              <a:buClr>
                <a:schemeClr val="accent5"/>
              </a:buClr>
              <a:buFont typeface="Avenir Next LT Pro" panose="020B05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28600" indent="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Clr>
                <a:schemeClr val="accent5"/>
              </a:buClr>
              <a:buFont typeface="Avenir Next LT Pro" panose="020B05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57200" indent="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Clr>
                <a:schemeClr val="accent5"/>
              </a:buClr>
              <a:buFont typeface="Avenir Next LT Pro" panose="020B05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85800" indent="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Clr>
                <a:schemeClr val="accent5"/>
              </a:buClr>
              <a:buFont typeface="Avenir Next LT Pro" panose="020B0504020202020204" pitchFamily="34" charset="0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914400" indent="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Clr>
                <a:schemeClr val="accent5"/>
              </a:buClr>
              <a:buFont typeface="Avenir Next LT Pro" panose="020B0504020202020204" pitchFamily="34" charset="0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nl-NL" sz="2400">
                <a:solidFill>
                  <a:srgbClr val="000000"/>
                </a:solidFill>
              </a:rPr>
              <a:t>5. </a:t>
            </a:r>
            <a:r>
              <a:rPr lang="nl-NL" sz="2400">
                <a:solidFill>
                  <a:srgbClr val="002060"/>
                </a:solidFill>
              </a:rPr>
              <a:t>Kijk je tekst na, geef het aan de docent voor feedback. </a:t>
            </a:r>
          </a:p>
          <a:p>
            <a:r>
              <a:rPr lang="nl-NL" sz="2400">
                <a:solidFill>
                  <a:srgbClr val="002060"/>
                </a:solidFill>
                <a:cs typeface="Arial" panose="020B0604020202020204" pitchFamily="34" charset="0"/>
              </a:rPr>
              <a:t>6. Verbeter je tekst en geef deze aan een klasgenoot. </a:t>
            </a:r>
          </a:p>
          <a:p>
            <a:r>
              <a:rPr lang="nl-NL" sz="2400">
                <a:solidFill>
                  <a:srgbClr val="002060"/>
                </a:solidFill>
                <a:cs typeface="Arial" panose="020B0604020202020204" pitchFamily="34" charset="0"/>
              </a:rPr>
              <a:t>Lees de tekst van een klasgenoot</a:t>
            </a:r>
          </a:p>
          <a:p>
            <a:r>
              <a:rPr lang="nl-NL" sz="2400">
                <a:solidFill>
                  <a:srgbClr val="002060"/>
                </a:solidFill>
                <a:cs typeface="Arial" panose="020B0604020202020204" pitchFamily="34" charset="0"/>
              </a:rPr>
              <a:t> 7. Past het beroep bij je klasgenoot? Schrijf op waarom wel/niet</a:t>
            </a:r>
          </a:p>
          <a:p>
            <a:r>
              <a:rPr lang="nl-NL" sz="2400">
                <a:solidFill>
                  <a:srgbClr val="002060"/>
                </a:solidFill>
                <a:cs typeface="Arial" panose="020B0604020202020204" pitchFamily="34" charset="0"/>
              </a:rPr>
              <a:t>8. Past een van deze 2 beroepen bij jou? Leg uit waarom wel/niet </a:t>
            </a:r>
          </a:p>
        </p:txBody>
      </p:sp>
    </p:spTree>
    <p:extLst>
      <p:ext uri="{BB962C8B-B14F-4D97-AF65-F5344CB8AC3E}">
        <p14:creationId xmlns:p14="http://schemas.microsoft.com/office/powerpoint/2010/main" val="7923171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70BDAF3-6BDC-1E4E-B3F1-6B6BEDEBEF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6713" y="-225988"/>
            <a:ext cx="10972800" cy="1325563"/>
          </a:xfrm>
        </p:spPr>
        <p:txBody>
          <a:bodyPr/>
          <a:lstStyle/>
          <a:p>
            <a:r>
              <a:rPr lang="nl-NL"/>
              <a:t>Nabespreken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DA6A0715-2EC7-BEA1-9E83-AA877BD607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278889"/>
            <a:ext cx="10972800" cy="4496819"/>
          </a:xfrm>
        </p:spPr>
        <p:txBody>
          <a:bodyPr>
            <a:normAutofit/>
          </a:bodyPr>
          <a:lstStyle/>
          <a:p>
            <a:endParaRPr lang="nl-NL"/>
          </a:p>
          <a:p>
            <a:endParaRPr lang="nl-NL"/>
          </a:p>
        </p:txBody>
      </p:sp>
      <p:pic>
        <p:nvPicPr>
          <p:cNvPr id="4" name="Afbeelding 3">
            <a:extLst>
              <a:ext uri="{FF2B5EF4-FFF2-40B4-BE49-F238E27FC236}">
                <a16:creationId xmlns:a16="http://schemas.microsoft.com/office/drawing/2014/main" id="{A73B58BE-2CA2-FE85-3583-6A8189F4403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5775708"/>
            <a:ext cx="1473427" cy="1049016"/>
          </a:xfrm>
          <a:prstGeom prst="rect">
            <a:avLst/>
          </a:prstGeom>
        </p:spPr>
      </p:pic>
      <p:pic>
        <p:nvPicPr>
          <p:cNvPr id="5" name="Afbeelding 4">
            <a:extLst>
              <a:ext uri="{FF2B5EF4-FFF2-40B4-BE49-F238E27FC236}">
                <a16:creationId xmlns:a16="http://schemas.microsoft.com/office/drawing/2014/main" id="{C7694878-E58A-178E-BBE2-72C94747C2D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112610" y="344612"/>
            <a:ext cx="1331119" cy="1103188"/>
          </a:xfrm>
          <a:prstGeom prst="rect">
            <a:avLst/>
          </a:prstGeom>
        </p:spPr>
      </p:pic>
      <p:pic>
        <p:nvPicPr>
          <p:cNvPr id="6" name="Afbeelding 5">
            <a:extLst>
              <a:ext uri="{FF2B5EF4-FFF2-40B4-BE49-F238E27FC236}">
                <a16:creationId xmlns:a16="http://schemas.microsoft.com/office/drawing/2014/main" id="{2620D35D-1A55-2D20-2FC4-E1DDFB6C62F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589902" y="344613"/>
            <a:ext cx="1083593" cy="1103187"/>
          </a:xfrm>
          <a:prstGeom prst="rect">
            <a:avLst/>
          </a:prstGeom>
        </p:spPr>
      </p:pic>
      <p:sp>
        <p:nvSpPr>
          <p:cNvPr id="8" name="Tekstvak 7">
            <a:extLst>
              <a:ext uri="{FF2B5EF4-FFF2-40B4-BE49-F238E27FC236}">
                <a16:creationId xmlns:a16="http://schemas.microsoft.com/office/drawing/2014/main" id="{2CF3F567-13CA-3898-EB30-AB0BB52705B7}"/>
              </a:ext>
            </a:extLst>
          </p:cNvPr>
          <p:cNvSpPr txBox="1"/>
          <p:nvPr/>
        </p:nvSpPr>
        <p:spPr>
          <a:xfrm>
            <a:off x="736713" y="1278889"/>
            <a:ext cx="567287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nl-NL" sz="2400">
              <a:solidFill>
                <a:srgbClr val="002060"/>
              </a:solidFill>
              <a:cs typeface="Arial" panose="020B0604020202020204" pitchFamily="34" charset="0"/>
            </a:endParaRPr>
          </a:p>
          <a:p>
            <a:r>
              <a:rPr lang="nl-NL" sz="2400">
                <a:solidFill>
                  <a:srgbClr val="002060"/>
                </a:solidFill>
                <a:cs typeface="Arial" panose="020B0604020202020204" pitchFamily="34" charset="0"/>
              </a:rPr>
              <a:t>Klassikale terugkoppeling </a:t>
            </a:r>
          </a:p>
        </p:txBody>
      </p:sp>
    </p:spTree>
    <p:extLst>
      <p:ext uri="{BB962C8B-B14F-4D97-AF65-F5344CB8AC3E}">
        <p14:creationId xmlns:p14="http://schemas.microsoft.com/office/powerpoint/2010/main" val="10625610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70BDAF3-6BDC-1E4E-B3F1-6B6BEDEBEF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6713" y="-225988"/>
            <a:ext cx="10972800" cy="1325563"/>
          </a:xfrm>
        </p:spPr>
        <p:txBody>
          <a:bodyPr/>
          <a:lstStyle/>
          <a:p>
            <a:r>
              <a:rPr lang="nl-NL"/>
              <a:t>Vastleggen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DA6A0715-2EC7-BEA1-9E83-AA877BD607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278889"/>
            <a:ext cx="10972800" cy="4496819"/>
          </a:xfrm>
        </p:spPr>
        <p:txBody>
          <a:bodyPr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endParaRPr lang="nl-NL"/>
          </a:p>
          <a:p>
            <a:r>
              <a:rPr lang="nl-NL"/>
              <a:t>Hier wordt uitgelegd hoe je de loopbaanactiviteit kunt vastleggen in een loopbaandossier/portfolio</a:t>
            </a:r>
          </a:p>
        </p:txBody>
      </p:sp>
      <p:pic>
        <p:nvPicPr>
          <p:cNvPr id="4" name="Afbeelding 3">
            <a:extLst>
              <a:ext uri="{FF2B5EF4-FFF2-40B4-BE49-F238E27FC236}">
                <a16:creationId xmlns:a16="http://schemas.microsoft.com/office/drawing/2014/main" id="{A73B58BE-2CA2-FE85-3583-6A8189F4403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5775708"/>
            <a:ext cx="1473427" cy="1049016"/>
          </a:xfrm>
          <a:prstGeom prst="rect">
            <a:avLst/>
          </a:prstGeom>
        </p:spPr>
      </p:pic>
      <p:pic>
        <p:nvPicPr>
          <p:cNvPr id="7" name="Afbeelding 6">
            <a:extLst>
              <a:ext uri="{FF2B5EF4-FFF2-40B4-BE49-F238E27FC236}">
                <a16:creationId xmlns:a16="http://schemas.microsoft.com/office/drawing/2014/main" id="{6D03FBB2-12AA-0FCA-D3C4-4BB96C4BE73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705352" y="229873"/>
            <a:ext cx="1004161" cy="12596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3378464"/>
      </p:ext>
    </p:extLst>
  </p:cSld>
  <p:clrMapOvr>
    <a:masterClrMapping/>
  </p:clrMapOvr>
</p:sld>
</file>

<file path=ppt/theme/theme1.xml><?xml version="1.0" encoding="utf-8"?>
<a:theme xmlns:a="http://schemas.openxmlformats.org/drawingml/2006/main" name="SplashVTI">
  <a:themeElements>
    <a:clrScheme name="Custom 11">
      <a:dk1>
        <a:srgbClr val="262626"/>
      </a:dk1>
      <a:lt1>
        <a:sysClr val="window" lastClr="FFFFFF"/>
      </a:lt1>
      <a:dk2>
        <a:srgbClr val="2F333D"/>
      </a:dk2>
      <a:lt2>
        <a:srgbClr val="E9F3F3"/>
      </a:lt2>
      <a:accent1>
        <a:srgbClr val="1EBE9B"/>
      </a:accent1>
      <a:accent2>
        <a:srgbClr val="FD8686"/>
      </a:accent2>
      <a:accent3>
        <a:srgbClr val="0AC8AD"/>
      </a:accent3>
      <a:accent4>
        <a:srgbClr val="E69500"/>
      </a:accent4>
      <a:accent5>
        <a:srgbClr val="EC4E70"/>
      </a:accent5>
      <a:accent6>
        <a:srgbClr val="794DFF"/>
      </a:accent6>
      <a:hlink>
        <a:srgbClr val="3E8FF1"/>
      </a:hlink>
      <a:folHlink>
        <a:srgbClr val="939393"/>
      </a:folHlink>
    </a:clrScheme>
    <a:fontScheme name="Custom 23">
      <a:majorFont>
        <a:latin typeface="Posterama"/>
        <a:ea typeface=""/>
        <a:cs typeface=""/>
      </a:majorFont>
      <a:minorFont>
        <a:latin typeface="Avenir Next L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plashVTI" id="{CD38C481-21EC-466B-953B-A1440B42712A}" vid="{D3E4813C-1D98-48C2-AF59-2D0D78E25500}"/>
    </a:ext>
  </a:extLst>
</a:theme>
</file>

<file path=ppt/theme/theme2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724DE0223BBD64DA880C2297F0A87F3" ma:contentTypeVersion="17" ma:contentTypeDescription="Een nieuw document maken." ma:contentTypeScope="" ma:versionID="4191f9c4322172eaed3e1ca765518ed7">
  <xsd:schema xmlns:xsd="http://www.w3.org/2001/XMLSchema" xmlns:xs="http://www.w3.org/2001/XMLSchema" xmlns:p="http://schemas.microsoft.com/office/2006/metadata/properties" xmlns:ns2="0b957a39-1f62-4cef-935a-f664fa9bc04c" xmlns:ns3="9281fe5b-abce-4aec-9403-dcdb2cb047d7" targetNamespace="http://schemas.microsoft.com/office/2006/metadata/properties" ma:root="true" ma:fieldsID="0e6742f68a80ed4d73515650cc9757c8" ns2:_="" ns3:_="">
    <xsd:import namespace="0b957a39-1f62-4cef-935a-f664fa9bc04c"/>
    <xsd:import namespace="9281fe5b-abce-4aec-9403-dcdb2cb047d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Locatio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SearchProperties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b957a39-1f62-4cef-935a-f664fa9bc04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4" nillable="true" ma:taxonomy="true" ma:internalName="lcf76f155ced4ddcb4097134ff3c332f" ma:taxonomyFieldName="MediaServiceImageTags" ma:displayName="Afbeeldingtags" ma:readOnly="false" ma:fieldId="{5cf76f15-5ced-4ddc-b409-7134ff3c332f}" ma:taxonomyMulti="true" ma:sspId="9094ed71-ad37-40d4-b95a-d4271a6f83f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6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Location" ma:index="17" nillable="true" ma:displayName="Location" ma:indexed="true" ma:internalName="MediaServiceLocation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9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0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SearchProperties" ma:index="2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LengthInSeconds" ma:index="22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281fe5b-abce-4aec-9403-dcdb2cb047d7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Gedeeld met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Gedeeld met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5" nillable="true" ma:displayName="Taxonomy Catch All Column" ma:hidden="true" ma:list="{6212e56c-6e5c-4bee-b13a-1b778d3e41a7}" ma:internalName="TaxCatchAll" ma:showField="CatchAllData" ma:web="9281fe5b-abce-4aec-9403-dcdb2cb047d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0b957a39-1f62-4cef-935a-f664fa9bc04c">
      <Terms xmlns="http://schemas.microsoft.com/office/infopath/2007/PartnerControls"/>
    </lcf76f155ced4ddcb4097134ff3c332f>
    <TaxCatchAll xmlns="9281fe5b-abce-4aec-9403-dcdb2cb047d7" xsi:nil="true"/>
  </documentManagement>
</p:properties>
</file>

<file path=customXml/item3.xml><?xml version="1.0" encoding="utf-8"?>
<?mso-contentType ?>
<SharedContentType xmlns="Microsoft.SharePoint.Taxonomy.ContentTypeSync" SourceId="9094ed71-ad37-40d4-b95a-d4271a6f83fc" ContentTypeId="0x0101" PreviousValue="false"/>
</file>

<file path=customXml/item4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CB1D0796-5C64-4EE4-AFD3-0FD717C3AD85}">
  <ds:schemaRefs>
    <ds:schemaRef ds:uri="0b957a39-1f62-4cef-935a-f664fa9bc04c"/>
    <ds:schemaRef ds:uri="9281fe5b-abce-4aec-9403-dcdb2cb047d7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8C3DB6D7-5297-4F17-9A34-6624711B21AC}">
  <ds:schemaRefs>
    <ds:schemaRef ds:uri="0b957a39-1f62-4cef-935a-f664fa9bc04c"/>
    <ds:schemaRef ds:uri="9281fe5b-abce-4aec-9403-dcdb2cb047d7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07AB48EE-32A4-4F94-9610-1E6852B421DB}">
  <ds:schemaRefs>
    <ds:schemaRef ds:uri="Microsoft.SharePoint.Taxonomy.ContentTypeSync"/>
  </ds:schemaRefs>
</ds:datastoreItem>
</file>

<file path=customXml/itemProps4.xml><?xml version="1.0" encoding="utf-8"?>
<ds:datastoreItem xmlns:ds="http://schemas.openxmlformats.org/officeDocument/2006/customXml" ds:itemID="{E14F8FE9-7A58-4132-8A7B-640F61BF6BED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Widescreen</PresentationFormat>
  <Slides>8</Slides>
  <Notes>8</Notes>
  <HiddenSlides>1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SplashVTI</vt:lpstr>
      <vt:lpstr>Tips voor de docent bij het uitvoeren van deze les:</vt:lpstr>
      <vt:lpstr>Les Kennismaken met onbekende beroepen</vt:lpstr>
      <vt:lpstr>Wat ga je deze les doen?</vt:lpstr>
      <vt:lpstr>Kennismaken met een onbekend beroep</vt:lpstr>
      <vt:lpstr>Welke moeilijke woorden kom je tegen?</vt:lpstr>
      <vt:lpstr>Uitleg opdracht- pak je werkblad erbij</vt:lpstr>
      <vt:lpstr>Nabespreken</vt:lpstr>
      <vt:lpstr>Vastleggen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Les Kennismaken met onbekende beroepen</dc:title>
  <dc:creator>Michel Zijffers</dc:creator>
  <cp:revision>1</cp:revision>
  <dcterms:created xsi:type="dcterms:W3CDTF">2024-09-24T10:43:43Z</dcterms:created>
  <dcterms:modified xsi:type="dcterms:W3CDTF">2025-12-05T13:52:03Z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0x0101009724DE0223BBD64DA880C2297F0A87F3</vt:lpwstr>
  </property>
  <property fmtid="{D5CDD505-2E9C-101B-9397-08002B2CF9AE}" pid="3" name="MediaServiceImageTags">
    <vt:lpwstr/>
  </property>
</Properties>
</file>