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5"/>
  </p:sldMasterIdLst>
  <p:notesMasterIdLst>
    <p:notesMasterId r:id="rId19"/>
  </p:notesMasterIdLst>
  <p:sldIdLst>
    <p:sldId id="256" r:id="rId6"/>
    <p:sldId id="257" r:id="rId7"/>
    <p:sldId id="260" r:id="rId8"/>
    <p:sldId id="261" r:id="rId9"/>
    <p:sldId id="265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64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B92070-6483-3203-F8CC-1BBE5C12489F}" v="56" dt="2024-11-05T10:46:59.993"/>
    <p1510:client id="{B6E452C8-055D-4B3D-9A1F-33AFA81E6F93}" v="8" dt="2024-11-05T12:15:51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936" autoAdjust="0"/>
  </p:normalViewPr>
  <p:slideViewPr>
    <p:cSldViewPr snapToGrid="0">
      <p:cViewPr varScale="1">
        <p:scale>
          <a:sx n="53" d="100"/>
          <a:sy n="53" d="100"/>
        </p:scale>
        <p:origin x="11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48DB-88FB-4548-9909-40004E95886A}" type="datetimeFigureOut">
              <a:rPr lang="nl-NL" smtClean="0"/>
              <a:t>18-12-2024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54E0E-231C-4A49-B263-D125F8314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5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Deze lessenserie bestaat uit 2 lessen, beide 1 lesuur ca 50 minuten</a:t>
            </a:r>
          </a:p>
          <a:p>
            <a:r>
              <a:rPr lang="nl-NL" dirty="0"/>
              <a:t>Bij de les hoort een werkblad voor de leerlingen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Sollicitatietraining profielkeuze VMBO Basis/Kader leerjaar: 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les 1 komen bovenbouw leerlingen van verschillende profielen vertellen over de profielen.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Voor de bovenbouw leerlingen is het goed als ze hun presentatie over het profiel  op een </a:t>
            </a:r>
            <a:r>
              <a:rPr lang="nl-NL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powerpoint</a:t>
            </a: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zetten.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les 2 bij sheet 12 presenteren de leerlingen in groepjes van 3 (of 4) hun pitch aan een </a:t>
            </a:r>
            <a:r>
              <a:rPr lang="nl-NL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bovenbouwleerling</a:t>
            </a: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En ze stellen de vragen die ze van tevoren opschrijven op het werkblad. Voor deze les zijn meer bovenbouwleerlingen nodig dan voor les 1 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Bij een klas met veel leerlingen is het beter om de groep in 2 te verdelen vanwege de ruimte en het geluid.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endParaRPr lang="nl-NL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976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32692-6D88-9755-F73F-747422C29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A3AD19FE-5C2B-4D6C-6E6B-E34BBD5A0C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075D7E6-BC86-34D5-0D7C-04D601FA1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Introductie: Leg uit hoe de </a:t>
            </a:r>
            <a:r>
              <a:rPr lang="nl-NL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sollicitatieles</a:t>
            </a: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eruit ziet.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Geef aan dat de leerlingen hun pitch gaan geven aan bovenbouwleerlingen die als ‘beoordelaars’ optreden.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Daarna stellen de leerlingen de vragen die ze voorbereid hebben en luisteren ze goed naar de antwoorden om een beter beeld te krijgen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bovenbouw leerlingen geven geen oordeel uit of een 2</a:t>
            </a:r>
            <a:r>
              <a:rPr lang="nl-NL" sz="12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l-NL" sz="1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jaarss</a:t>
            </a: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leerling geschikt of niet geschikt is.  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BA82CEB-2BAF-6F88-3B53-CEECFFD9F2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06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403D6E-3C48-5BA0-CF17-87494FFD0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858BAB22-4449-E7B9-3400-5F4BDCEADC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69922423-80D1-7705-0B61-EBD91623D6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Voeg  moeilijke woorden toe en vraag wie weet wat het betekent. 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535F89E-8787-614C-F60A-03738CD3FF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225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96EA3-4E90-6096-DB29-33CF9E694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2389D7AE-626E-0D09-6F2D-A2587B3519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E85B0029-72BB-6A54-F9BE-1E3635EBF5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Sollicitatierondes (40 minuten)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Sollicitatieronde 1: De helft van de onderbouwleerlingen solliciteert in groepjes van drie bij bovenbouwleerlingen die als ‘beoordelaars’ optreden.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leerlingen geven hun pitch en stellen hun vragen.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bovenbouwleerlingen geven daarna korte feedback op de pitch en de vragen.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leerlingen schrijven deze feedback op hun werkblad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2.Sollicitatieronde 2: Wissel van groep, zodat de andere helft van de onderbouwleerlingen ook de kans krijgt hun sollicitatie te doen.</a:t>
            </a:r>
            <a:r>
              <a:rPr lang="nl-NL" sz="1200" dirty="0">
                <a:effectLst/>
                <a:latin typeface="Tahoma" panose="020B060403050404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 </a:t>
            </a:r>
            <a:endParaRPr lang="nl-NL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Afsluiting en Reflectie (5 minuten)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CFEA8A-CAA3-6944-11DA-7BC580DEE6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494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Instructiefase (5 minuten)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Bespreek met de leerlingen hoe de sollicitatiegesprekken verliepen. Wat was leuk?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Wat was lastig? Wat hebben ze geleerd over zichzelf en over de profielen?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Waar waren ze tevreden over, en wat zouden ze volgende keer anders doen?</a:t>
            </a:r>
          </a:p>
          <a:p>
            <a:endParaRPr lang="nl-NL" sz="1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Vastleggen : Laat leerlingen kort opschrijven op het werkblad wat ze hebben geleerd over zichzelf en over het profiel. En waarom dit profiel ze het meest aanspreekt en waarom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Evaluatie:.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618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Introductie: Leg het doel van de lessen uit: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leerlingen gaan solliciteren naar een profiel, daarvoor is het belangrijk dat ze een goed beeld krijgen van de profielen en van zichzelf 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Deze opdrachten bereiden hen voor op situaties waarin ze zich duidelijk moeten presenteren.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nl-NL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Verwachte Resultaten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•Leerlingen hebben een duidelijker beeld van de verschillende profielen.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•Ze hebben geoefend met presenteren en het stellen van gerichte vragen.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•Ze hebben feedback ontvangen op hun pitch en sollicitatievaardigheden, wat hen helpt in hun toekomstige keuzes.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•Bovenbouw leerling krijgt beter zicht op zijn/haar eigen kunnen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543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Voeg andere moeilijke woorden toe en vraag wie weet wat het betekent.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27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800" dirty="0">
                <a:effectLst/>
                <a:latin typeface="Aptos"/>
                <a:ea typeface="Aptos" panose="020B0004020202020204" pitchFamily="34" charset="0"/>
                <a:cs typeface="Times New Roman" panose="02020603050405020304" pitchFamily="18" charset="0"/>
              </a:rPr>
              <a:t>Leerlingen uit de bovenbouw (uit verschillende profielen) </a:t>
            </a:r>
            <a:r>
              <a:rPr lang="nl-NL" sz="1800" dirty="0">
                <a:latin typeface="Aptos"/>
                <a:ea typeface="Aptos" panose="020B0004020202020204" pitchFamily="34" charset="0"/>
                <a:cs typeface="Times New Roman" panose="02020603050405020304" pitchFamily="18" charset="0"/>
              </a:rPr>
              <a:t>vertellen elk</a:t>
            </a:r>
            <a:r>
              <a:rPr lang="nl-NL" sz="1800" dirty="0">
                <a:effectLst/>
                <a:latin typeface="Aptos"/>
                <a:ea typeface="Aptos" panose="020B0004020202020204" pitchFamily="34" charset="0"/>
                <a:cs typeface="Times New Roman" panose="02020603050405020304" pitchFamily="18" charset="0"/>
              </a:rPr>
              <a:t> kort </a:t>
            </a:r>
            <a:r>
              <a:rPr lang="nl-NL" sz="1800" dirty="0">
                <a:latin typeface="Aptos"/>
                <a:ea typeface="Aptos" panose="020B0004020202020204" pitchFamily="34" charset="0"/>
                <a:cs typeface="Times New Roman" panose="02020603050405020304" pitchFamily="18" charset="0"/>
              </a:rPr>
              <a:t> over </a:t>
            </a:r>
            <a:r>
              <a:rPr lang="nl-NL" sz="1800" dirty="0">
                <a:effectLst/>
                <a:latin typeface="Aptos"/>
                <a:ea typeface="Aptos" panose="020B0004020202020204" pitchFamily="34" charset="0"/>
                <a:cs typeface="Times New Roman" panose="02020603050405020304" pitchFamily="18" charset="0"/>
              </a:rPr>
              <a:t>hun profiel (bijv. Zorg &amp; Welzijn, Techniek, Economie, Groen, enz.).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Ze vertellen over wat het profiel inhoudt, welke vakken erbij horen, en welke vaardigheden belangrijk zijn.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Vraag en Antwoord: Na elke presentatie kunnen onderbouwleerlingen vragen stellen om een beter beeld te krijgen.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493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C7B0B-322C-14D4-50D6-98077B27C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BEB5C46-8F32-6BED-CB69-348CB2EC2D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DD789D9-0DE7-E2D6-9578-4FA2BC2E48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Volgende les gaan de leerlingen een sollicitatiegesprek voeren met een </a:t>
            </a:r>
            <a:r>
              <a:rPr lang="nl-NL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bovenbouwleerling</a:t>
            </a: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Opdracht 1.Het Maken van een Vragenlijst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 het sollicitatiegesprek voor te bereiden maken we in tweetallen een vragenlijst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Bedenk vragen waarmee ze erachter kunnen komen of dit profiel bij hen past.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Mogelijke vragen kunnen zijn: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•Wat zijn de belangrijkste vakken binnen dit profiel?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•Waar kun je stage lopen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-Welke praktijkopdrachten doe je op school 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•Welke vaardigheden of eigenschappen zijn belangrijk?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-Wat voor werk kun je doen als je een opleiding doet in dit profiel?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7F26E17-F36B-5676-53C4-CF703B99CD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332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/>
                <a:ea typeface="Aptos" panose="020B0004020202020204" pitchFamily="34" charset="0"/>
                <a:cs typeface="Times New Roman" panose="02020603050405020304" pitchFamily="18" charset="0"/>
              </a:rPr>
              <a:t>Opdracht 2. Pitch Voorbereiden: </a:t>
            </a:r>
            <a:r>
              <a:rPr lang="nl-NL" sz="1800" dirty="0">
                <a:latin typeface="Aptos"/>
                <a:ea typeface="Aptos" panose="020B0004020202020204" pitchFamily="34" charset="0"/>
                <a:cs typeface="Times New Roman" panose="02020603050405020304" pitchFamily="18" charset="0"/>
              </a:rPr>
              <a:t>- gebruik hierbij het werkblad </a:t>
            </a:r>
            <a:endParaRPr lang="nl-NL" sz="1800" dirty="0">
              <a:effectLst/>
              <a:latin typeface="Aptos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Bespreek met de leerlingen wat een pitch is en waarom het belangrijk is bij een sollicitatie.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Geef enkele voorbeelden van een goede pitch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(zie ook linkje naar </a:t>
            </a:r>
            <a:r>
              <a:rPr lang="nl-NL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youtube</a:t>
            </a: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filmpje)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Laat hen vervolgens individueel een korte pitch schrijven van ongeveer 1 minuut, waarin ze zich voorstellen en toelichten waarom ze interesse hebben in een specifiek profiel. </a:t>
            </a:r>
            <a:r>
              <a:rPr lang="nl-NL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Laat het filmpje zien tot ca 0.36 seconden. </a:t>
            </a:r>
          </a:p>
          <a:p>
            <a:pPr algn="l" fontAlgn="base">
              <a:buFont typeface="+mj-lt"/>
              <a:buAutoNum type="arabicPeriod"/>
            </a:pPr>
            <a:r>
              <a:rPr lang="nl-NL" b="0" i="0" dirty="0">
                <a:solidFill>
                  <a:srgbClr val="444444"/>
                </a:solidFill>
                <a:effectLst/>
                <a:latin typeface="-apple-system"/>
              </a:rPr>
              <a:t>Wie ben ik?</a:t>
            </a:r>
          </a:p>
          <a:p>
            <a:pPr algn="l" fontAlgn="base">
              <a:buFont typeface="+mj-lt"/>
              <a:buAutoNum type="arabicPeriod"/>
            </a:pPr>
            <a:r>
              <a:rPr lang="nl-NL" b="0" i="0" dirty="0">
                <a:solidFill>
                  <a:srgbClr val="444444"/>
                </a:solidFill>
                <a:effectLst/>
                <a:latin typeface="-apple-system"/>
              </a:rPr>
              <a:t>Waar ben ik goed in</a:t>
            </a:r>
          </a:p>
          <a:p>
            <a:pPr algn="l" fontAlgn="base">
              <a:buFont typeface="+mj-lt"/>
              <a:buNone/>
            </a:pPr>
            <a:r>
              <a:rPr lang="nl-NL" b="0" i="0" dirty="0">
                <a:solidFill>
                  <a:srgbClr val="444444"/>
                </a:solidFill>
                <a:effectLst/>
                <a:latin typeface="-apple-system"/>
              </a:rPr>
              <a:t>3 Wat vind ik leuk, wat interesseert me</a:t>
            </a:r>
          </a:p>
          <a:p>
            <a:pPr algn="l" fontAlgn="base">
              <a:buFont typeface="+mj-lt"/>
              <a:buNone/>
            </a:pPr>
            <a:r>
              <a:rPr lang="nl-NL" b="0" i="0" dirty="0">
                <a:solidFill>
                  <a:srgbClr val="444444"/>
                </a:solidFill>
                <a:effectLst/>
                <a:latin typeface="-apple-system"/>
              </a:rPr>
              <a:t>4 Wat zoek ik in een profiel</a:t>
            </a:r>
          </a:p>
          <a:p>
            <a:pPr algn="l" fontAlgn="base">
              <a:buFont typeface="+mj-lt"/>
              <a:buNone/>
            </a:pPr>
            <a:r>
              <a:rPr lang="nl-NL" b="0" i="0" dirty="0">
                <a:solidFill>
                  <a:srgbClr val="444444"/>
                </a:solidFill>
                <a:effectLst/>
                <a:latin typeface="-apple-system"/>
              </a:rPr>
              <a:t>Dit vertel je in 60 seconden. De tijd dat je in een lift staat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365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Vraag enkele leerlingen welke vraag ze hebben opgeschreven</a:t>
            </a:r>
          </a:p>
          <a:p>
            <a:r>
              <a:rPr lang="nl-NL" dirty="0"/>
              <a:t>Schrijf deze op het bord</a:t>
            </a:r>
          </a:p>
          <a:p>
            <a:r>
              <a:rPr lang="nl-NL" dirty="0"/>
              <a:t>Vraag aan de andere leerlingen in de klas wie nog een hele andere vraag heeft bedacht en vul de vragen aan. </a:t>
            </a:r>
          </a:p>
          <a:p>
            <a:r>
              <a:rPr lang="nl-NL" dirty="0"/>
              <a:t>Voeg </a:t>
            </a:r>
            <a:r>
              <a:rPr lang="nl-NL" dirty="0" err="1"/>
              <a:t>evt</a:t>
            </a:r>
            <a:r>
              <a:rPr lang="nl-NL" dirty="0"/>
              <a:t> zelf nog een vraag toe. .</a:t>
            </a:r>
          </a:p>
          <a:p>
            <a:endParaRPr lang="nl-NL" dirty="0"/>
          </a:p>
          <a:p>
            <a:r>
              <a:rPr lang="nl-NL" dirty="0"/>
              <a:t>Daarna presenteren de leerlingen in tweetallen hun pitch aan elkaar. </a:t>
            </a:r>
          </a:p>
          <a:p>
            <a:r>
              <a:rPr lang="nl-NL" dirty="0"/>
              <a:t>Laat ze vast nadenken welke tip over de pitch ze willen geven aan hun klasgenoot en welke top (compliment)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283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050465-F473-09FC-3A59-215A972CB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F780408-2D8D-115C-B1AB-AA4C20CCF5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756852A-B1B0-4057-2A65-5F2DA24CF9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Over de pitch: leg uit dat een leerling een tip geeft als hij/zij denkt dat de klasgenoot iets kan verbeteren </a:t>
            </a:r>
          </a:p>
          <a:p>
            <a:r>
              <a:rPr lang="nl-NL" dirty="0"/>
              <a:t>En een top geef je over iets wat je goed vond aan de pitch, een compliment </a:t>
            </a:r>
          </a:p>
          <a:p>
            <a:r>
              <a:rPr lang="nl-NL" dirty="0"/>
              <a:t>De tip en de top schrijven ze op </a:t>
            </a:r>
            <a:r>
              <a:rPr lang="nl-NL"/>
              <a:t>het werkblad </a:t>
            </a: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2C19394-6DA1-4A34-73D9-29ACE91573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351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C84B4-06CD-3B8E-09E0-B52845DCF3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2155944-E9EF-BFB0-3D4B-6F99BDBCC3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9A8F58C-9415-3DD7-2119-691F635749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lesplan bestaat uit 2 lessen, beide 1 lesuur ca 50 minuten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Sollicitatietraining profielkeuze VMBO Basis/Kader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Doelgroep	Leerjaar: 2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9F13A8F-6D4E-35D7-6960-115F8360F1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04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8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9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8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1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1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9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0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7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nWEr-gOK4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D8B9DA9B-1DBC-42C5-BFBC-E0C86E5C9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89E1E2-22C8-4964-9AA7-DA5BECE28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E6DE3BE-0824-453C-9D8B-6272A7DBD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3449100"/>
            <a:chOff x="0" y="0"/>
            <a:chExt cx="12188952" cy="3449100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6D05D73-D9BE-41AA-AA77-0A0A3EB9A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3824578" cy="3449100"/>
            </a:xfrm>
            <a:custGeom>
              <a:avLst/>
              <a:gdLst>
                <a:gd name="connsiteX0" fmla="*/ 2864224 w 4608036"/>
                <a:gd name="connsiteY0" fmla="*/ 3013465 h 4155642"/>
                <a:gd name="connsiteX1" fmla="*/ 3193644 w 4608036"/>
                <a:gd name="connsiteY1" fmla="*/ 3342885 h 4155642"/>
                <a:gd name="connsiteX2" fmla="*/ 2864224 w 4608036"/>
                <a:gd name="connsiteY2" fmla="*/ 3672305 h 4155642"/>
                <a:gd name="connsiteX3" fmla="*/ 2534804 w 4608036"/>
                <a:gd name="connsiteY3" fmla="*/ 3342885 h 4155642"/>
                <a:gd name="connsiteX4" fmla="*/ 2864224 w 4608036"/>
                <a:gd name="connsiteY4" fmla="*/ 3013465 h 4155642"/>
                <a:gd name="connsiteX5" fmla="*/ 4137192 w 4608036"/>
                <a:gd name="connsiteY5" fmla="*/ 1067730 h 4155642"/>
                <a:gd name="connsiteX6" fmla="*/ 4608036 w 4608036"/>
                <a:gd name="connsiteY6" fmla="*/ 1538574 h 4155642"/>
                <a:gd name="connsiteX7" fmla="*/ 4137192 w 4608036"/>
                <a:gd name="connsiteY7" fmla="*/ 2009418 h 4155642"/>
                <a:gd name="connsiteX8" fmla="*/ 3666348 w 4608036"/>
                <a:gd name="connsiteY8" fmla="*/ 1538574 h 4155642"/>
                <a:gd name="connsiteX9" fmla="*/ 4137192 w 4608036"/>
                <a:gd name="connsiteY9" fmla="*/ 1067730 h 4155642"/>
                <a:gd name="connsiteX10" fmla="*/ 0 w 4608036"/>
                <a:gd name="connsiteY10" fmla="*/ 0 h 4155642"/>
                <a:gd name="connsiteX11" fmla="*/ 3795833 w 4608036"/>
                <a:gd name="connsiteY11" fmla="*/ 0 h 4155642"/>
                <a:gd name="connsiteX12" fmla="*/ 3841595 w 4608036"/>
                <a:gd name="connsiteY12" fmla="*/ 73186 h 4155642"/>
                <a:gd name="connsiteX13" fmla="*/ 3934738 w 4608036"/>
                <a:gd name="connsiteY13" fmla="*/ 385943 h 4155642"/>
                <a:gd name="connsiteX14" fmla="*/ 3463544 w 4608036"/>
                <a:gd name="connsiteY14" fmla="*/ 1479388 h 4155642"/>
                <a:gd name="connsiteX15" fmla="*/ 3697976 w 4608036"/>
                <a:gd name="connsiteY15" fmla="*/ 2152566 h 4155642"/>
                <a:gd name="connsiteX16" fmla="*/ 4453203 w 4608036"/>
                <a:gd name="connsiteY16" fmla="*/ 2717907 h 4155642"/>
                <a:gd name="connsiteX17" fmla="*/ 4496628 w 4608036"/>
                <a:gd name="connsiteY17" fmla="*/ 3226246 h 4155642"/>
                <a:gd name="connsiteX18" fmla="*/ 4496096 w 4608036"/>
                <a:gd name="connsiteY18" fmla="*/ 3225957 h 4155642"/>
                <a:gd name="connsiteX19" fmla="*/ 4451007 w 4608036"/>
                <a:gd name="connsiteY19" fmla="*/ 3316076 h 4155642"/>
                <a:gd name="connsiteX20" fmla="*/ 3823709 w 4608036"/>
                <a:gd name="connsiteY20" fmla="*/ 3546693 h 4155642"/>
                <a:gd name="connsiteX21" fmla="*/ 3248158 w 4608036"/>
                <a:gd name="connsiteY21" fmla="*/ 2922031 h 4155642"/>
                <a:gd name="connsiteX22" fmla="*/ 2530174 w 4608036"/>
                <a:gd name="connsiteY22" fmla="*/ 2860271 h 4155642"/>
                <a:gd name="connsiteX23" fmla="*/ 2016602 w 4608036"/>
                <a:gd name="connsiteY23" fmla="*/ 4003023 h 4155642"/>
                <a:gd name="connsiteX24" fmla="*/ 1217280 w 4608036"/>
                <a:gd name="connsiteY24" fmla="*/ 4085330 h 4155642"/>
                <a:gd name="connsiteX25" fmla="*/ 610283 w 4608036"/>
                <a:gd name="connsiteY25" fmla="*/ 3347934 h 4155642"/>
                <a:gd name="connsiteX26" fmla="*/ 64778 w 4608036"/>
                <a:gd name="connsiteY26" fmla="*/ 3424177 h 4155642"/>
                <a:gd name="connsiteX27" fmla="*/ 0 w 4608036"/>
                <a:gd name="connsiteY27" fmla="*/ 3439842 h 415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608036" h="4155642">
                  <a:moveTo>
                    <a:pt x="2864224" y="3013465"/>
                  </a:moveTo>
                  <a:cubicBezTo>
                    <a:pt x="3046158" y="3013465"/>
                    <a:pt x="3193644" y="3160951"/>
                    <a:pt x="3193644" y="3342885"/>
                  </a:cubicBezTo>
                  <a:cubicBezTo>
                    <a:pt x="3193644" y="3524819"/>
                    <a:pt x="3046158" y="3672305"/>
                    <a:pt x="2864224" y="3672305"/>
                  </a:cubicBezTo>
                  <a:cubicBezTo>
                    <a:pt x="2682290" y="3672305"/>
                    <a:pt x="2534804" y="3524819"/>
                    <a:pt x="2534804" y="3342885"/>
                  </a:cubicBezTo>
                  <a:cubicBezTo>
                    <a:pt x="2534804" y="3160951"/>
                    <a:pt x="2682290" y="3013465"/>
                    <a:pt x="2864224" y="3013465"/>
                  </a:cubicBezTo>
                  <a:close/>
                  <a:moveTo>
                    <a:pt x="4137192" y="1067730"/>
                  </a:moveTo>
                  <a:cubicBezTo>
                    <a:pt x="4397232" y="1067730"/>
                    <a:pt x="4608036" y="1278534"/>
                    <a:pt x="4608036" y="1538574"/>
                  </a:cubicBezTo>
                  <a:cubicBezTo>
                    <a:pt x="4608036" y="1798614"/>
                    <a:pt x="4397232" y="2009418"/>
                    <a:pt x="4137192" y="2009418"/>
                  </a:cubicBezTo>
                  <a:cubicBezTo>
                    <a:pt x="3877152" y="2009418"/>
                    <a:pt x="3666348" y="1798614"/>
                    <a:pt x="3666348" y="1538574"/>
                  </a:cubicBezTo>
                  <a:cubicBezTo>
                    <a:pt x="3666348" y="1278534"/>
                    <a:pt x="3877152" y="1067730"/>
                    <a:pt x="4137192" y="1067730"/>
                  </a:cubicBezTo>
                  <a:close/>
                  <a:moveTo>
                    <a:pt x="0" y="0"/>
                  </a:moveTo>
                  <a:lnTo>
                    <a:pt x="3795833" y="0"/>
                  </a:lnTo>
                  <a:lnTo>
                    <a:pt x="3841595" y="73186"/>
                  </a:lnTo>
                  <a:cubicBezTo>
                    <a:pt x="3894967" y="172063"/>
                    <a:pt x="3928651" y="280143"/>
                    <a:pt x="3934738" y="385943"/>
                  </a:cubicBezTo>
                  <a:cubicBezTo>
                    <a:pt x="3960418" y="832278"/>
                    <a:pt x="3478459" y="955056"/>
                    <a:pt x="3463544" y="1479388"/>
                  </a:cubicBezTo>
                  <a:cubicBezTo>
                    <a:pt x="3453054" y="1845938"/>
                    <a:pt x="3679069" y="2129671"/>
                    <a:pt x="3697976" y="2152566"/>
                  </a:cubicBezTo>
                  <a:cubicBezTo>
                    <a:pt x="3965589" y="2479019"/>
                    <a:pt x="4316509" y="2388300"/>
                    <a:pt x="4453203" y="2717907"/>
                  </a:cubicBezTo>
                  <a:cubicBezTo>
                    <a:pt x="4482150" y="2787623"/>
                    <a:pt x="4575626" y="3013102"/>
                    <a:pt x="4496628" y="3226246"/>
                  </a:cubicBezTo>
                  <a:lnTo>
                    <a:pt x="4496096" y="3225957"/>
                  </a:lnTo>
                  <a:cubicBezTo>
                    <a:pt x="4484372" y="3257587"/>
                    <a:pt x="4469256" y="3287777"/>
                    <a:pt x="4451007" y="3316076"/>
                  </a:cubicBezTo>
                  <a:cubicBezTo>
                    <a:pt x="4320132" y="3518667"/>
                    <a:pt x="4035532" y="3615706"/>
                    <a:pt x="3823709" y="3546693"/>
                  </a:cubicBezTo>
                  <a:cubicBezTo>
                    <a:pt x="3538592" y="3453712"/>
                    <a:pt x="3591223" y="3127434"/>
                    <a:pt x="3248158" y="2922031"/>
                  </a:cubicBezTo>
                  <a:cubicBezTo>
                    <a:pt x="3067991" y="2814166"/>
                    <a:pt x="2749462" y="2730532"/>
                    <a:pt x="2530174" y="2860271"/>
                  </a:cubicBezTo>
                  <a:cubicBezTo>
                    <a:pt x="2163165" y="3077424"/>
                    <a:pt x="2417778" y="3690971"/>
                    <a:pt x="2016602" y="4003023"/>
                  </a:cubicBezTo>
                  <a:cubicBezTo>
                    <a:pt x="1798688" y="4172165"/>
                    <a:pt x="1453297" y="4202389"/>
                    <a:pt x="1217280" y="4085330"/>
                  </a:cubicBezTo>
                  <a:cubicBezTo>
                    <a:pt x="855483" y="3905582"/>
                    <a:pt x="940040" y="3474447"/>
                    <a:pt x="610283" y="3347934"/>
                  </a:cubicBezTo>
                  <a:cubicBezTo>
                    <a:pt x="439259" y="3282322"/>
                    <a:pt x="269119" y="3365698"/>
                    <a:pt x="64778" y="3424177"/>
                  </a:cubicBezTo>
                  <a:lnTo>
                    <a:pt x="0" y="34398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D03098B-9C5B-42CF-8CB5-49E411EAC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16074" y="0"/>
              <a:ext cx="5122410" cy="2483032"/>
            </a:xfrm>
            <a:custGeom>
              <a:avLst/>
              <a:gdLst>
                <a:gd name="connsiteX0" fmla="*/ 2376185 w 6680315"/>
                <a:gd name="connsiteY0" fmla="*/ 2274739 h 3133080"/>
                <a:gd name="connsiteX1" fmla="*/ 2621677 w 6680315"/>
                <a:gd name="connsiteY1" fmla="*/ 2520231 h 3133080"/>
                <a:gd name="connsiteX2" fmla="*/ 2376185 w 6680315"/>
                <a:gd name="connsiteY2" fmla="*/ 2765723 h 3133080"/>
                <a:gd name="connsiteX3" fmla="*/ 2130693 w 6680315"/>
                <a:gd name="connsiteY3" fmla="*/ 2520231 h 3133080"/>
                <a:gd name="connsiteX4" fmla="*/ 2376185 w 6680315"/>
                <a:gd name="connsiteY4" fmla="*/ 2274739 h 3133080"/>
                <a:gd name="connsiteX5" fmla="*/ 915559 w 6680315"/>
                <a:gd name="connsiteY5" fmla="*/ 0 h 3133080"/>
                <a:gd name="connsiteX6" fmla="*/ 6269857 w 6680315"/>
                <a:gd name="connsiteY6" fmla="*/ 0 h 3133080"/>
                <a:gd name="connsiteX7" fmla="*/ 6333461 w 6680315"/>
                <a:gd name="connsiteY7" fmla="*/ 55051 h 3133080"/>
                <a:gd name="connsiteX8" fmla="*/ 6627820 w 6680315"/>
                <a:gd name="connsiteY8" fmla="*/ 535633 h 3133080"/>
                <a:gd name="connsiteX9" fmla="*/ 5916976 w 6680315"/>
                <a:gd name="connsiteY9" fmla="*/ 1967923 h 3133080"/>
                <a:gd name="connsiteX10" fmla="*/ 5656632 w 6680315"/>
                <a:gd name="connsiteY10" fmla="*/ 2028995 h 3133080"/>
                <a:gd name="connsiteX11" fmla="*/ 5657201 w 6680315"/>
                <a:gd name="connsiteY11" fmla="*/ 2029343 h 3133080"/>
                <a:gd name="connsiteX12" fmla="*/ 4819410 w 6680315"/>
                <a:gd name="connsiteY12" fmla="*/ 2573019 h 3133080"/>
                <a:gd name="connsiteX13" fmla="*/ 4152315 w 6680315"/>
                <a:gd name="connsiteY13" fmla="*/ 3087290 h 3133080"/>
                <a:gd name="connsiteX14" fmla="*/ 2764377 w 6680315"/>
                <a:gd name="connsiteY14" fmla="*/ 2425642 h 3133080"/>
                <a:gd name="connsiteX15" fmla="*/ 2750517 w 6680315"/>
                <a:gd name="connsiteY15" fmla="*/ 2391089 h 3133080"/>
                <a:gd name="connsiteX16" fmla="*/ 2240374 w 6680315"/>
                <a:gd name="connsiteY16" fmla="*/ 2149627 h 3133080"/>
                <a:gd name="connsiteX17" fmla="*/ 2225364 w 6680315"/>
                <a:gd name="connsiteY17" fmla="*/ 2154748 h 3133080"/>
                <a:gd name="connsiteX18" fmla="*/ 1325912 w 6680315"/>
                <a:gd name="connsiteY18" fmla="*/ 2089711 h 3133080"/>
                <a:gd name="connsiteX19" fmla="*/ 824187 w 6680315"/>
                <a:gd name="connsiteY19" fmla="*/ 535061 h 3133080"/>
                <a:gd name="connsiteX20" fmla="*/ 919100 w 6680315"/>
                <a:gd name="connsiteY20" fmla="*/ 16532 h 3133080"/>
                <a:gd name="connsiteX21" fmla="*/ 0 w 6680315"/>
                <a:gd name="connsiteY21" fmla="*/ 0 h 3133080"/>
                <a:gd name="connsiteX22" fmla="*/ 759926 w 6680315"/>
                <a:gd name="connsiteY22" fmla="*/ 0 h 3133080"/>
                <a:gd name="connsiteX23" fmla="*/ 379963 w 6680315"/>
                <a:gd name="connsiteY23" fmla="*/ 379963 h 3133080"/>
                <a:gd name="connsiteX24" fmla="*/ 0 w 6680315"/>
                <a:gd name="connsiteY24" fmla="*/ 0 h 3133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680315" h="3133080">
                  <a:moveTo>
                    <a:pt x="2376185" y="2274739"/>
                  </a:moveTo>
                  <a:cubicBezTo>
                    <a:pt x="2511766" y="2274739"/>
                    <a:pt x="2621677" y="2384650"/>
                    <a:pt x="2621677" y="2520231"/>
                  </a:cubicBezTo>
                  <a:cubicBezTo>
                    <a:pt x="2621677" y="2655812"/>
                    <a:pt x="2511766" y="2765723"/>
                    <a:pt x="2376185" y="2765723"/>
                  </a:cubicBezTo>
                  <a:cubicBezTo>
                    <a:pt x="2240604" y="2765723"/>
                    <a:pt x="2130693" y="2655812"/>
                    <a:pt x="2130693" y="2520231"/>
                  </a:cubicBezTo>
                  <a:cubicBezTo>
                    <a:pt x="2130693" y="2384650"/>
                    <a:pt x="2240604" y="2274739"/>
                    <a:pt x="2376185" y="2274739"/>
                  </a:cubicBezTo>
                  <a:close/>
                  <a:moveTo>
                    <a:pt x="915559" y="0"/>
                  </a:moveTo>
                  <a:lnTo>
                    <a:pt x="6269857" y="0"/>
                  </a:lnTo>
                  <a:lnTo>
                    <a:pt x="6333461" y="55051"/>
                  </a:lnTo>
                  <a:cubicBezTo>
                    <a:pt x="6467804" y="186497"/>
                    <a:pt x="6570056" y="350740"/>
                    <a:pt x="6627820" y="535633"/>
                  </a:cubicBezTo>
                  <a:cubicBezTo>
                    <a:pt x="6812129" y="1122863"/>
                    <a:pt x="6495949" y="1759672"/>
                    <a:pt x="5916976" y="1967923"/>
                  </a:cubicBezTo>
                  <a:cubicBezTo>
                    <a:pt x="5832813" y="1998168"/>
                    <a:pt x="5745467" y="2018689"/>
                    <a:pt x="5656632" y="2028995"/>
                  </a:cubicBezTo>
                  <a:lnTo>
                    <a:pt x="5657201" y="2029343"/>
                  </a:lnTo>
                  <a:cubicBezTo>
                    <a:pt x="5308450" y="2070037"/>
                    <a:pt x="4998668" y="2271133"/>
                    <a:pt x="4819410" y="2573019"/>
                  </a:cubicBezTo>
                  <a:cubicBezTo>
                    <a:pt x="4670050" y="2822633"/>
                    <a:pt x="4431704" y="3006386"/>
                    <a:pt x="4152315" y="3087290"/>
                  </a:cubicBezTo>
                  <a:cubicBezTo>
                    <a:pt x="3592036" y="3250782"/>
                    <a:pt x="2989950" y="2964019"/>
                    <a:pt x="2764377" y="2425642"/>
                  </a:cubicBezTo>
                  <a:cubicBezTo>
                    <a:pt x="2759551" y="2414135"/>
                    <a:pt x="2754885" y="2402573"/>
                    <a:pt x="2750517" y="2391089"/>
                  </a:cubicBezTo>
                  <a:cubicBezTo>
                    <a:pt x="2672611" y="2187301"/>
                    <a:pt x="2445841" y="2076373"/>
                    <a:pt x="2240374" y="2149627"/>
                  </a:cubicBezTo>
                  <a:cubicBezTo>
                    <a:pt x="2235371" y="2151333"/>
                    <a:pt x="2230368" y="2153040"/>
                    <a:pt x="2225364" y="2154748"/>
                  </a:cubicBezTo>
                  <a:cubicBezTo>
                    <a:pt x="1929107" y="2255822"/>
                    <a:pt x="1604512" y="2232327"/>
                    <a:pt x="1325912" y="2089711"/>
                  </a:cubicBezTo>
                  <a:cubicBezTo>
                    <a:pt x="758058" y="1798925"/>
                    <a:pt x="533439" y="1102920"/>
                    <a:pt x="824187" y="535061"/>
                  </a:cubicBezTo>
                  <a:cubicBezTo>
                    <a:pt x="906824" y="374161"/>
                    <a:pt x="939105" y="193647"/>
                    <a:pt x="919100" y="16532"/>
                  </a:cubicBezTo>
                  <a:close/>
                  <a:moveTo>
                    <a:pt x="0" y="0"/>
                  </a:moveTo>
                  <a:lnTo>
                    <a:pt x="759926" y="0"/>
                  </a:lnTo>
                  <a:cubicBezTo>
                    <a:pt x="759926" y="209848"/>
                    <a:pt x="589811" y="379963"/>
                    <a:pt x="379963" y="379963"/>
                  </a:cubicBezTo>
                  <a:cubicBezTo>
                    <a:pt x="170115" y="379963"/>
                    <a:pt x="0" y="2098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5CF38C4-9FB0-4734-B1A8-B11D5B7B6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13412" y="0"/>
              <a:ext cx="3275540" cy="3193212"/>
            </a:xfrm>
            <a:custGeom>
              <a:avLst/>
              <a:gdLst>
                <a:gd name="connsiteX0" fmla="*/ 356965 w 4755826"/>
                <a:gd name="connsiteY0" fmla="*/ 1510747 h 4636292"/>
                <a:gd name="connsiteX1" fmla="*/ 633073 w 4755826"/>
                <a:gd name="connsiteY1" fmla="*/ 1786855 h 4636292"/>
                <a:gd name="connsiteX2" fmla="*/ 356965 w 4755826"/>
                <a:gd name="connsiteY2" fmla="*/ 2062963 h 4636292"/>
                <a:gd name="connsiteX3" fmla="*/ 80857 w 4755826"/>
                <a:gd name="connsiteY3" fmla="*/ 1786855 h 4636292"/>
                <a:gd name="connsiteX4" fmla="*/ 356965 w 4755826"/>
                <a:gd name="connsiteY4" fmla="*/ 1510747 h 4636292"/>
                <a:gd name="connsiteX5" fmla="*/ 596573 w 4755826"/>
                <a:gd name="connsiteY5" fmla="*/ 0 h 4636292"/>
                <a:gd name="connsiteX6" fmla="*/ 4755826 w 4755826"/>
                <a:gd name="connsiteY6" fmla="*/ 0 h 4636292"/>
                <a:gd name="connsiteX7" fmla="*/ 4755826 w 4755826"/>
                <a:gd name="connsiteY7" fmla="*/ 3811763 h 4636292"/>
                <a:gd name="connsiteX8" fmla="*/ 4741436 w 4755826"/>
                <a:gd name="connsiteY8" fmla="*/ 3805391 h 4636292"/>
                <a:gd name="connsiteX9" fmla="*/ 4472311 w 4755826"/>
                <a:gd name="connsiteY9" fmla="*/ 3792619 h 4636292"/>
                <a:gd name="connsiteX10" fmla="*/ 3645297 w 4755826"/>
                <a:gd name="connsiteY10" fmla="*/ 4545251 h 4636292"/>
                <a:gd name="connsiteX11" fmla="*/ 2743181 w 4755826"/>
                <a:gd name="connsiteY11" fmla="*/ 4497419 h 4636292"/>
                <a:gd name="connsiteX12" fmla="*/ 2044123 w 4755826"/>
                <a:gd name="connsiteY12" fmla="*/ 3902154 h 4636292"/>
                <a:gd name="connsiteX13" fmla="*/ 443230 w 4755826"/>
                <a:gd name="connsiteY13" fmla="*/ 4052449 h 4636292"/>
                <a:gd name="connsiteX14" fmla="*/ 4237 w 4755826"/>
                <a:gd name="connsiteY14" fmla="*/ 3104110 h 4636292"/>
                <a:gd name="connsiteX15" fmla="*/ 809700 w 4755826"/>
                <a:gd name="connsiteY15" fmla="*/ 1782672 h 4636292"/>
                <a:gd name="connsiteX16" fmla="*/ 71276 w 4755826"/>
                <a:gd name="connsiteY16" fmla="*/ 805894 h 4636292"/>
                <a:gd name="connsiteX17" fmla="*/ 596555 w 4755826"/>
                <a:gd name="connsiteY17" fmla="*/ 56 h 4636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55826" h="4636292">
                  <a:moveTo>
                    <a:pt x="356965" y="1510747"/>
                  </a:moveTo>
                  <a:cubicBezTo>
                    <a:pt x="509455" y="1510747"/>
                    <a:pt x="633073" y="1634365"/>
                    <a:pt x="633073" y="1786855"/>
                  </a:cubicBezTo>
                  <a:cubicBezTo>
                    <a:pt x="633073" y="1939345"/>
                    <a:pt x="509455" y="2062963"/>
                    <a:pt x="356965" y="2062963"/>
                  </a:cubicBezTo>
                  <a:cubicBezTo>
                    <a:pt x="204475" y="2062963"/>
                    <a:pt x="80857" y="1939345"/>
                    <a:pt x="80857" y="1786855"/>
                  </a:cubicBezTo>
                  <a:cubicBezTo>
                    <a:pt x="80857" y="1634365"/>
                    <a:pt x="204475" y="1510747"/>
                    <a:pt x="356965" y="1510747"/>
                  </a:cubicBezTo>
                  <a:close/>
                  <a:moveTo>
                    <a:pt x="596573" y="0"/>
                  </a:moveTo>
                  <a:lnTo>
                    <a:pt x="4755826" y="0"/>
                  </a:lnTo>
                  <a:lnTo>
                    <a:pt x="4755826" y="3811763"/>
                  </a:lnTo>
                  <a:lnTo>
                    <a:pt x="4741436" y="3805391"/>
                  </a:lnTo>
                  <a:cubicBezTo>
                    <a:pt x="4658853" y="3777264"/>
                    <a:pt x="4571441" y="3767265"/>
                    <a:pt x="4472311" y="3792619"/>
                  </a:cubicBezTo>
                  <a:cubicBezTo>
                    <a:pt x="4143272" y="3876780"/>
                    <a:pt x="4072005" y="4319983"/>
                    <a:pt x="3645297" y="4545251"/>
                  </a:cubicBezTo>
                  <a:cubicBezTo>
                    <a:pt x="3326314" y="4713713"/>
                    <a:pt x="3049499" y="4619025"/>
                    <a:pt x="2743181" y="4497419"/>
                  </a:cubicBezTo>
                  <a:cubicBezTo>
                    <a:pt x="2329337" y="4332934"/>
                    <a:pt x="2392121" y="4055114"/>
                    <a:pt x="2044123" y="3902154"/>
                  </a:cubicBezTo>
                  <a:cubicBezTo>
                    <a:pt x="1449035" y="3640479"/>
                    <a:pt x="945081" y="4309626"/>
                    <a:pt x="443230" y="4052449"/>
                  </a:cubicBezTo>
                  <a:cubicBezTo>
                    <a:pt x="133616" y="3893621"/>
                    <a:pt x="-28889" y="3449683"/>
                    <a:pt x="4237" y="3104110"/>
                  </a:cubicBezTo>
                  <a:cubicBezTo>
                    <a:pt x="68675" y="2433787"/>
                    <a:pt x="853966" y="2271030"/>
                    <a:pt x="809700" y="1782672"/>
                  </a:cubicBezTo>
                  <a:cubicBezTo>
                    <a:pt x="768799" y="1331417"/>
                    <a:pt x="77721" y="1250460"/>
                    <a:pt x="71276" y="805894"/>
                  </a:cubicBezTo>
                  <a:cubicBezTo>
                    <a:pt x="66307" y="459384"/>
                    <a:pt x="480827" y="267363"/>
                    <a:pt x="596555" y="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10AC35B-3168-AAFC-89D3-368AD3684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314203"/>
            <a:ext cx="10969751" cy="2800349"/>
          </a:xfrm>
        </p:spPr>
        <p:txBody>
          <a:bodyPr anchor="ctr">
            <a:normAutofit fontScale="90000"/>
          </a:bodyPr>
          <a:lstStyle/>
          <a:p>
            <a: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Solliciteren voor een bovenbouwprofiel</a:t>
            </a:r>
            <a:b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leerjaar 2 vmbo</a:t>
            </a:r>
            <a:b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nl-N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Les 1</a:t>
            </a:r>
            <a:br>
              <a:rPr lang="nl-N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nl-N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voorbereiden op het sollicitatiegesprek</a:t>
            </a:r>
            <a:b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endParaRPr lang="nl-N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7" name="Afbeelding 26" descr="Afbeelding met clipart, tekening, Graphics, illustratie&#10;&#10;Automatisch gegenereerde beschrijving">
            <a:extLst>
              <a:ext uri="{FF2B5EF4-FFF2-40B4-BE49-F238E27FC236}">
                <a16:creationId xmlns:a16="http://schemas.microsoft.com/office/drawing/2014/main" id="{88ABD777-7284-FAFB-52BF-AB16E45EA1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04" y="208427"/>
            <a:ext cx="2123393" cy="224104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2BE1290-7FC3-92C2-6176-45D47A292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8471" y="0"/>
            <a:ext cx="2241048" cy="205055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1B7304C-2257-C1DA-A2AC-5F82F4557C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7975" y="527776"/>
            <a:ext cx="2241048" cy="1602349"/>
          </a:xfrm>
          <a:prstGeom prst="rect">
            <a:avLst/>
          </a:prstGeom>
        </p:spPr>
      </p:pic>
      <p:sp>
        <p:nvSpPr>
          <p:cNvPr id="4" name="Ondertitel 3">
            <a:extLst>
              <a:ext uri="{FF2B5EF4-FFF2-40B4-BE49-F238E27FC236}">
                <a16:creationId xmlns:a16="http://schemas.microsoft.com/office/drawing/2014/main" id="{B6E2044B-7678-87B7-1F29-937C8155E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010808"/>
            <a:ext cx="10969752" cy="3131927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1962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69328-A755-2E61-2E38-7AA83C6B0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32DFAC-524D-1937-A559-5A3EAF5F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>
                <a:latin typeface="+mn-lt"/>
              </a:rPr>
              <a:t>Wat ga je deze les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F1D49C-9961-E608-0951-189A1F83B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487" y="1051849"/>
            <a:ext cx="10972800" cy="5080347"/>
          </a:xfrm>
        </p:spPr>
        <p:txBody>
          <a:bodyPr>
            <a:normAutofit/>
          </a:bodyPr>
          <a:lstStyle/>
          <a:p>
            <a:r>
              <a:rPr lang="nl-NL" b="1" dirty="0"/>
              <a:t>Lesdoelen</a:t>
            </a:r>
          </a:p>
          <a:p>
            <a:r>
              <a:rPr lang="nl-NL" dirty="0"/>
              <a:t>Aan het eind van de 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Heb je een sollicitatiegesprek geoefend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Heb je meer beeld van de profielen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Heb je feedback gehad op je pitch en op de vragenlijst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sz="3200" dirty="0"/>
              <a:t>Activiteiten: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Uitleg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Opdracht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Nabespreken of reflecteren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F9A8BE1-E236-BEE2-617C-B4FA45D0D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1591" y="5806151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4030BF6-99E9-3893-CB9C-C79C8249D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2689" y="229873"/>
            <a:ext cx="1936824" cy="122619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5B51128-0ED9-3C11-DEAA-8CA2626329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1062" y="3895721"/>
            <a:ext cx="1936824" cy="178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09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1EB21-0B71-B979-3F9F-F7937B6235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FE9F1-2CDB-A1D8-0394-D00B38C1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38901"/>
            <a:ext cx="10972800" cy="1325563"/>
          </a:xfrm>
        </p:spPr>
        <p:txBody>
          <a:bodyPr/>
          <a:lstStyle/>
          <a:p>
            <a:r>
              <a:rPr lang="nl-NL" dirty="0"/>
              <a:t>Welke moeilijke woorden kom je tegen?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63EBCA-A080-C183-FFAF-66D82008C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1033"/>
            <a:ext cx="10972800" cy="40365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Pitch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		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	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6CCA7E0-D183-3080-B18E-5C661ACDA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0096" y="5587567"/>
            <a:ext cx="1692060" cy="120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8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D9789E-9925-F988-388F-F3044279F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062536-C916-D945-C004-62DFA44A4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Uitleg solliciteren voor een profiel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39D0FF-BCBA-11E4-E9F4-42542BEF2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487D16F-2E59-A9B7-20CE-DE4497E18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2DBACFD-66BD-D973-1D9D-BBC46FFD7F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9224" y="389722"/>
            <a:ext cx="1800289" cy="889167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113E6FE-232D-4935-3CED-831774115E5C}"/>
              </a:ext>
            </a:extLst>
          </p:cNvPr>
          <p:cNvSpPr txBox="1"/>
          <p:nvPr/>
        </p:nvSpPr>
        <p:spPr>
          <a:xfrm>
            <a:off x="803563" y="1894599"/>
            <a:ext cx="10778837" cy="42473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nl-NL" sz="2800" dirty="0">
                <a:ea typeface="Aptos" panose="020B0004020202020204" pitchFamily="34" charset="0"/>
                <a:cs typeface="Times New Roman"/>
              </a:rPr>
              <a:t>De</a:t>
            </a:r>
            <a:r>
              <a:rPr lang="nl-NL" sz="2800" dirty="0">
                <a:effectLst/>
                <a:ea typeface="Aptos" panose="020B0004020202020204" pitchFamily="34" charset="0"/>
                <a:cs typeface="Times New Roman"/>
              </a:rPr>
              <a:t> klas </a:t>
            </a:r>
            <a:r>
              <a:rPr lang="nl-NL" sz="2800" dirty="0">
                <a:ea typeface="Aptos" panose="020B0004020202020204" pitchFamily="34" charset="0"/>
                <a:cs typeface="Times New Roman"/>
              </a:rPr>
              <a:t>gaat solliciteren bij een </a:t>
            </a:r>
            <a:r>
              <a:rPr lang="nl-NL" sz="2800" dirty="0" err="1">
                <a:ea typeface="Aptos" panose="020B0004020202020204" pitchFamily="34" charset="0"/>
                <a:cs typeface="Times New Roman"/>
              </a:rPr>
              <a:t>bovenbouwleerling</a:t>
            </a:r>
            <a:r>
              <a:rPr lang="nl-NL" sz="2800" dirty="0">
                <a:ea typeface="Aptos" panose="020B0004020202020204" pitchFamily="34" charset="0"/>
                <a:cs typeface="Times New Roman"/>
              </a:rPr>
              <a:t> in groepjes van drie </a:t>
            </a:r>
          </a:p>
          <a:p>
            <a:endParaRPr lang="nl-NL" sz="18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a typeface="Aptos" panose="020B0004020202020204" pitchFamily="34" charset="0"/>
                <a:cs typeface="Times New Roman"/>
              </a:rPr>
              <a:t>Geef om de beurt een pitch</a:t>
            </a:r>
          </a:p>
          <a:p>
            <a:endParaRPr lang="nl-NL" sz="2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a typeface="Aptos" panose="020B0004020202020204" pitchFamily="34" charset="0"/>
                <a:cs typeface="Times New Roman" panose="02020603050405020304" pitchFamily="18" charset="0"/>
              </a:rPr>
              <a:t>Je krijgt feedback van de </a:t>
            </a:r>
            <a:r>
              <a:rPr lang="nl-NL" sz="2800" dirty="0" err="1">
                <a:ea typeface="Aptos" panose="020B0004020202020204" pitchFamily="34" charset="0"/>
                <a:cs typeface="Times New Roman" panose="02020603050405020304" pitchFamily="18" charset="0"/>
              </a:rPr>
              <a:t>bovenbouwleerling</a:t>
            </a:r>
            <a:endParaRPr lang="nl-NL" sz="2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l-NL" sz="2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a typeface="Aptos" panose="020B0004020202020204" pitchFamily="34" charset="0"/>
                <a:cs typeface="Times New Roman" panose="02020603050405020304" pitchFamily="18" charset="0"/>
              </a:rPr>
              <a:t>Zet de feedback op je </a:t>
            </a:r>
            <a:r>
              <a:rPr lang="nl-NL" sz="2800" dirty="0" err="1">
                <a:ea typeface="Aptos" panose="020B0004020202020204" pitchFamily="34" charset="0"/>
                <a:cs typeface="Times New Roman" panose="02020603050405020304" pitchFamily="18" charset="0"/>
              </a:rPr>
              <a:t>werblad</a:t>
            </a:r>
            <a:endParaRPr lang="nl-NL" sz="2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l-NL" sz="2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l-NL" sz="2800" dirty="0"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816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Nabespreken en vastleggen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35285"/>
            <a:ext cx="2092036" cy="148943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D03FBB2-12AA-0FCA-D3C4-4BB96C4BE7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5352" y="229873"/>
            <a:ext cx="1004161" cy="1259607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349D28B-AC08-B661-577A-EF8E8F177DD5}"/>
              </a:ext>
            </a:extLst>
          </p:cNvPr>
          <p:cNvSpPr txBox="1"/>
          <p:nvPr/>
        </p:nvSpPr>
        <p:spPr>
          <a:xfrm>
            <a:off x="886691" y="2286150"/>
            <a:ext cx="10474036" cy="295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cs typeface="Times New Roman" panose="02020603050405020304" pitchFamily="18" charset="0"/>
              </a:rPr>
              <a:t>Klassengesprek over de sollicitatiegesprekken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4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cs typeface="Times New Roman" panose="02020603050405020304" pitchFamily="18" charset="0"/>
              </a:rPr>
              <a:t>Schrijf nu op het werkblad wat je hebt geleerd over de profielen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400" dirty="0">
                <a:cs typeface="Times New Roman" panose="02020603050405020304" pitchFamily="18" charset="0"/>
              </a:rPr>
              <a:t>Wat heb je geleerd over jezelf?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400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5337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>
                <a:latin typeface="+mn-lt"/>
              </a:rPr>
              <a:t>Wat ga je deze les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487" y="1051849"/>
            <a:ext cx="10972800" cy="5080347"/>
          </a:xfrm>
        </p:spPr>
        <p:txBody>
          <a:bodyPr>
            <a:normAutofit/>
          </a:bodyPr>
          <a:lstStyle/>
          <a:p>
            <a:r>
              <a:rPr lang="nl-NL" b="1" dirty="0"/>
              <a:t>Lesdoelen</a:t>
            </a:r>
          </a:p>
          <a:p>
            <a:r>
              <a:rPr lang="nl-NL" dirty="0"/>
              <a:t>Aan het eind van de 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Weet je wat de bovenbouwprofielen inhouden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Heb je vragen bedacht voor het sollicitatiegesprek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Heb je een pitch over jezelf gemaakt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sz="3200" dirty="0"/>
              <a:t>Activiteiten: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Uitleg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Opdracht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dirty="0"/>
              <a:t>Nabespreken of reflecteren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1591" y="5806151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4711A6F-5E10-D3B8-0E90-96A64FCAE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2689" y="229873"/>
            <a:ext cx="1936824" cy="122619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9AFB78B-5616-86D1-0921-5743A5AB32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1062" y="3895721"/>
            <a:ext cx="1936824" cy="178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71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38901"/>
            <a:ext cx="10972800" cy="1325563"/>
          </a:xfrm>
        </p:spPr>
        <p:txBody>
          <a:bodyPr/>
          <a:lstStyle/>
          <a:p>
            <a:r>
              <a:rPr lang="nl-NL" dirty="0"/>
              <a:t>Welke moeilijke woorden kom je tegen?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1033"/>
            <a:ext cx="10972800" cy="40365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Pitch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		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Profiel</a:t>
            </a:r>
            <a:r>
              <a:rPr lang="nl-NL" dirty="0"/>
              <a:t> 	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0096" y="5587567"/>
            <a:ext cx="1692060" cy="1204673"/>
          </a:xfrm>
          <a:prstGeom prst="rect">
            <a:avLst/>
          </a:prstGeom>
        </p:spPr>
      </p:pic>
      <p:pic>
        <p:nvPicPr>
          <p:cNvPr id="6" name="Afbeelding 5" descr="Presentatie over jezelf maken? Bekijk deze tips (2024)">
            <a:extLst>
              <a:ext uri="{FF2B5EF4-FFF2-40B4-BE49-F238E27FC236}">
                <a16:creationId xmlns:a16="http://schemas.microsoft.com/office/drawing/2014/main" id="{66505F6C-73EF-31B0-8C4A-72D6736887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4" t="-13797" r="7702" b="-1"/>
          <a:stretch/>
        </p:blipFill>
        <p:spPr bwMode="auto">
          <a:xfrm>
            <a:off x="2223712" y="1330033"/>
            <a:ext cx="4274070" cy="17118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Afbeelding 4" descr="Afbeelding met tekst, schermopname, software, Webpagina&#10;&#10;Automatisch gegenereerde beschrijving">
            <a:extLst>
              <a:ext uri="{FF2B5EF4-FFF2-40B4-BE49-F238E27FC236}">
                <a16:creationId xmlns:a16="http://schemas.microsoft.com/office/drawing/2014/main" id="{A9C511EE-7941-ED3C-316B-C85CBB1F0BC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5475" r="30996" b="26710"/>
          <a:stretch/>
        </p:blipFill>
        <p:spPr bwMode="auto">
          <a:xfrm>
            <a:off x="2223712" y="3428998"/>
            <a:ext cx="4391752" cy="17118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4236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Uitleg over de profielen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sz="2400" dirty="0"/>
              <a:t>Leerlingen uit de bovenbouw presenteren hun profiel</a:t>
            </a:r>
          </a:p>
          <a:p>
            <a:r>
              <a:rPr lang="nl-NL" sz="2400" dirty="0"/>
              <a:t>De </a:t>
            </a:r>
            <a:r>
              <a:rPr lang="nl-NL" sz="2400" dirty="0" err="1"/>
              <a:t>bovenbouwleerling</a:t>
            </a:r>
            <a:r>
              <a:rPr lang="nl-NL" sz="2400" dirty="0"/>
              <a:t> vertelt;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sz="2400" dirty="0"/>
              <a:t>welke vakken bij het profiel horen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sz="2400" dirty="0"/>
              <a:t>welke vaardigheden belangrijk zijn. </a:t>
            </a:r>
          </a:p>
          <a:p>
            <a:endParaRPr lang="nl-NL" sz="2400" dirty="0"/>
          </a:p>
          <a:p>
            <a:r>
              <a:rPr lang="nl-NL" sz="2400" dirty="0"/>
              <a:t>Na iedere presentatie stel je een vraag aan de </a:t>
            </a:r>
            <a:r>
              <a:rPr lang="nl-NL" sz="2400" dirty="0" err="1"/>
              <a:t>bovenbouwleerling</a:t>
            </a:r>
            <a:endParaRPr lang="nl-NL" sz="2400" dirty="0"/>
          </a:p>
          <a:p>
            <a:r>
              <a:rPr lang="nl-NL" sz="2400" dirty="0"/>
              <a:t>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5909D09-7E50-8874-793E-8DFCC2B73E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9224" y="389722"/>
            <a:ext cx="1800289" cy="88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31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26202-58F5-005B-03DA-BEA8AAFE8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B5CB9-CA0C-54A9-8F43-E06E5BA24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229873"/>
            <a:ext cx="10972800" cy="869702"/>
          </a:xfrm>
        </p:spPr>
        <p:txBody>
          <a:bodyPr/>
          <a:lstStyle/>
          <a:p>
            <a:r>
              <a:rPr lang="nl-NL" dirty="0"/>
              <a:t>Vervolgopdracht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0DD003-CE50-541F-63E2-B91A36AD5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78889"/>
            <a:ext cx="11099913" cy="4496819"/>
          </a:xfrm>
        </p:spPr>
        <p:txBody>
          <a:bodyPr>
            <a:normAutofit/>
          </a:bodyPr>
          <a:lstStyle/>
          <a:p>
            <a:r>
              <a:rPr lang="nl-NL" sz="4400" dirty="0"/>
              <a:t>Vragenlijst maken </a:t>
            </a:r>
          </a:p>
          <a:p>
            <a:r>
              <a:rPr lang="nl-NL" sz="2800" dirty="0"/>
              <a:t>Bedenk met een klasgenoot 5 vragen voor het sollicitatiegesprek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 err="1"/>
              <a:t>Bijv</a:t>
            </a:r>
            <a:r>
              <a:rPr lang="nl-NL" sz="2800" dirty="0"/>
              <a:t> – wat zijn de belangrijkste vakken in dit profiel?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/>
              <a:t>Welke praktijkopdrachten krijg je bij dit vak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/>
              <a:t>Welke eigenschappen zijn belangrijk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8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50DE58E-A51C-9CC6-ABC9-33CEC67A6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7FBED1B-BD32-3EC5-90AD-97F18D016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7690" y="278676"/>
            <a:ext cx="997597" cy="127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64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609293"/>
          </a:xfrm>
        </p:spPr>
        <p:txBody>
          <a:bodyPr>
            <a:normAutofit fontScale="92500" lnSpcReduction="10000"/>
          </a:bodyPr>
          <a:lstStyle/>
          <a:p>
            <a:r>
              <a:rPr lang="nl-NL" sz="4400" dirty="0"/>
              <a:t>Pitch voorbereiden</a:t>
            </a:r>
          </a:p>
          <a:p>
            <a:r>
              <a:rPr lang="nl-NL" sz="2800" dirty="0"/>
              <a:t>Waarom is een pitch belangrijk bij een sollicitatie</a:t>
            </a:r>
          </a:p>
          <a:p>
            <a:r>
              <a:rPr lang="nl-NL" sz="2800" dirty="0"/>
              <a:t>Voorbeeld van een pitch</a:t>
            </a:r>
          </a:p>
          <a:p>
            <a:r>
              <a:rPr lang="nl-NL" sz="2800" dirty="0">
                <a:hlinkClick r:id="rId3"/>
              </a:rPr>
              <a:t>Hoe pitch je?</a:t>
            </a:r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Schrijf zelf een pitch van 1 minuut:</a:t>
            </a:r>
          </a:p>
          <a:p>
            <a:r>
              <a:rPr lang="nl-NL" sz="2800" dirty="0"/>
              <a:t>-je stelt jezelf voor</a:t>
            </a:r>
          </a:p>
          <a:p>
            <a:r>
              <a:rPr lang="nl-NL" sz="2800" dirty="0"/>
              <a:t>-je geeft 3 argumenten waarom je interesse heb in een profiel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7D49DFB-E774-EAD6-0B80-ED59416515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57690" y="278676"/>
            <a:ext cx="997597" cy="127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5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Opdrachten uitvoeren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sz="2800" dirty="0">
                <a:ea typeface="Aptos" panose="020B0004020202020204" pitchFamily="34" charset="0"/>
                <a:cs typeface="Times New Roman" panose="02020603050405020304" pitchFamily="18" charset="0"/>
              </a:rPr>
              <a:t>We gaan eerst de vragen inventariseren </a:t>
            </a:r>
            <a:endParaRPr lang="nl-NL" sz="28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nl-NL" sz="2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Presenteer je pitch aan je klasgenoot</a:t>
            </a:r>
          </a:p>
          <a:p>
            <a:r>
              <a:rPr lang="nl-NL" sz="2800" dirty="0">
                <a:ea typeface="Aptos" panose="020B0004020202020204" pitchFamily="34" charset="0"/>
                <a:cs typeface="Times New Roman" panose="02020603050405020304" pitchFamily="18" charset="0"/>
              </a:rPr>
              <a:t>Wissel dan om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7694878-E58A-178E-BBE2-72C94747C2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2610" y="344612"/>
            <a:ext cx="1331119" cy="110318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620D35D-1A55-2D20-2FC4-E1DDFB6C62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9902" y="344613"/>
            <a:ext cx="1083593" cy="110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6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C5E42-32AD-31FB-ABD1-48C09B957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480C9-9A4C-E141-174F-BF8053241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Reflecteren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BFE7B9-52DD-E7E4-CD2C-57E12C350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sz="28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Geef je klasgenoot een tip en een top voor de pitch</a:t>
            </a:r>
          </a:p>
          <a:p>
            <a:endParaRPr lang="nl-NL" sz="2800" dirty="0">
              <a:cs typeface="Times New Roman" panose="02020603050405020304" pitchFamily="18" charset="0"/>
            </a:endParaRPr>
          </a:p>
          <a:p>
            <a:r>
              <a:rPr lang="nl-NL" sz="2800" dirty="0"/>
              <a:t>Zijn er vragen of onduidelijkheden?</a:t>
            </a:r>
          </a:p>
          <a:p>
            <a:endParaRPr lang="nl-NL" sz="2800" dirty="0"/>
          </a:p>
          <a:p>
            <a:r>
              <a:rPr lang="nl-NL" sz="2800" dirty="0"/>
              <a:t>Wat hebben jullie geleerd van het voorbereiden van het sollicitatiegesprek?</a:t>
            </a:r>
          </a:p>
          <a:p>
            <a:endParaRPr lang="nl-NL" sz="2800" dirty="0"/>
          </a:p>
          <a:p>
            <a:r>
              <a:rPr lang="nl-NL" sz="2800" dirty="0"/>
              <a:t>Oefen thuis je pitch </a:t>
            </a:r>
            <a:r>
              <a:rPr lang="nl-NL" sz="2800"/>
              <a:t>zodat je </a:t>
            </a:r>
            <a:r>
              <a:rPr lang="nl-NL" sz="2800" dirty="0"/>
              <a:t>dit tijdens het sollicitatiegesprek vlot kunt vertellen.</a:t>
            </a:r>
          </a:p>
          <a:p>
            <a:endParaRPr lang="nl-NL" sz="28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9F6694F-3267-68E8-3C36-184BD3E317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8F70C76-D7C9-A0C5-346A-C2DBDBE1E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2610" y="344612"/>
            <a:ext cx="1331119" cy="110318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7D9CFAC-7D21-3880-FF8F-EDE19C8CA6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9902" y="344613"/>
            <a:ext cx="1083593" cy="110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3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CC809E-24D4-1DDB-17A4-05598B96B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61315C43-39B7-E253-CEC4-D8B08D52B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12AB131-0665-5E34-06E9-85009EAFF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25B360D-E5A7-5C53-280E-54F814E8C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3449100"/>
            <a:chOff x="0" y="0"/>
            <a:chExt cx="12188952" cy="3449100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E74B1AA-6CCA-9D6A-1D0F-0FC5EC39A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3824578" cy="3449100"/>
            </a:xfrm>
            <a:custGeom>
              <a:avLst/>
              <a:gdLst>
                <a:gd name="connsiteX0" fmla="*/ 2864224 w 4608036"/>
                <a:gd name="connsiteY0" fmla="*/ 3013465 h 4155642"/>
                <a:gd name="connsiteX1" fmla="*/ 3193644 w 4608036"/>
                <a:gd name="connsiteY1" fmla="*/ 3342885 h 4155642"/>
                <a:gd name="connsiteX2" fmla="*/ 2864224 w 4608036"/>
                <a:gd name="connsiteY2" fmla="*/ 3672305 h 4155642"/>
                <a:gd name="connsiteX3" fmla="*/ 2534804 w 4608036"/>
                <a:gd name="connsiteY3" fmla="*/ 3342885 h 4155642"/>
                <a:gd name="connsiteX4" fmla="*/ 2864224 w 4608036"/>
                <a:gd name="connsiteY4" fmla="*/ 3013465 h 4155642"/>
                <a:gd name="connsiteX5" fmla="*/ 4137192 w 4608036"/>
                <a:gd name="connsiteY5" fmla="*/ 1067730 h 4155642"/>
                <a:gd name="connsiteX6" fmla="*/ 4608036 w 4608036"/>
                <a:gd name="connsiteY6" fmla="*/ 1538574 h 4155642"/>
                <a:gd name="connsiteX7" fmla="*/ 4137192 w 4608036"/>
                <a:gd name="connsiteY7" fmla="*/ 2009418 h 4155642"/>
                <a:gd name="connsiteX8" fmla="*/ 3666348 w 4608036"/>
                <a:gd name="connsiteY8" fmla="*/ 1538574 h 4155642"/>
                <a:gd name="connsiteX9" fmla="*/ 4137192 w 4608036"/>
                <a:gd name="connsiteY9" fmla="*/ 1067730 h 4155642"/>
                <a:gd name="connsiteX10" fmla="*/ 0 w 4608036"/>
                <a:gd name="connsiteY10" fmla="*/ 0 h 4155642"/>
                <a:gd name="connsiteX11" fmla="*/ 3795833 w 4608036"/>
                <a:gd name="connsiteY11" fmla="*/ 0 h 4155642"/>
                <a:gd name="connsiteX12" fmla="*/ 3841595 w 4608036"/>
                <a:gd name="connsiteY12" fmla="*/ 73186 h 4155642"/>
                <a:gd name="connsiteX13" fmla="*/ 3934738 w 4608036"/>
                <a:gd name="connsiteY13" fmla="*/ 385943 h 4155642"/>
                <a:gd name="connsiteX14" fmla="*/ 3463544 w 4608036"/>
                <a:gd name="connsiteY14" fmla="*/ 1479388 h 4155642"/>
                <a:gd name="connsiteX15" fmla="*/ 3697976 w 4608036"/>
                <a:gd name="connsiteY15" fmla="*/ 2152566 h 4155642"/>
                <a:gd name="connsiteX16" fmla="*/ 4453203 w 4608036"/>
                <a:gd name="connsiteY16" fmla="*/ 2717907 h 4155642"/>
                <a:gd name="connsiteX17" fmla="*/ 4496628 w 4608036"/>
                <a:gd name="connsiteY17" fmla="*/ 3226246 h 4155642"/>
                <a:gd name="connsiteX18" fmla="*/ 4496096 w 4608036"/>
                <a:gd name="connsiteY18" fmla="*/ 3225957 h 4155642"/>
                <a:gd name="connsiteX19" fmla="*/ 4451007 w 4608036"/>
                <a:gd name="connsiteY19" fmla="*/ 3316076 h 4155642"/>
                <a:gd name="connsiteX20" fmla="*/ 3823709 w 4608036"/>
                <a:gd name="connsiteY20" fmla="*/ 3546693 h 4155642"/>
                <a:gd name="connsiteX21" fmla="*/ 3248158 w 4608036"/>
                <a:gd name="connsiteY21" fmla="*/ 2922031 h 4155642"/>
                <a:gd name="connsiteX22" fmla="*/ 2530174 w 4608036"/>
                <a:gd name="connsiteY22" fmla="*/ 2860271 h 4155642"/>
                <a:gd name="connsiteX23" fmla="*/ 2016602 w 4608036"/>
                <a:gd name="connsiteY23" fmla="*/ 4003023 h 4155642"/>
                <a:gd name="connsiteX24" fmla="*/ 1217280 w 4608036"/>
                <a:gd name="connsiteY24" fmla="*/ 4085330 h 4155642"/>
                <a:gd name="connsiteX25" fmla="*/ 610283 w 4608036"/>
                <a:gd name="connsiteY25" fmla="*/ 3347934 h 4155642"/>
                <a:gd name="connsiteX26" fmla="*/ 64778 w 4608036"/>
                <a:gd name="connsiteY26" fmla="*/ 3424177 h 4155642"/>
                <a:gd name="connsiteX27" fmla="*/ 0 w 4608036"/>
                <a:gd name="connsiteY27" fmla="*/ 3439842 h 415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608036" h="4155642">
                  <a:moveTo>
                    <a:pt x="2864224" y="3013465"/>
                  </a:moveTo>
                  <a:cubicBezTo>
                    <a:pt x="3046158" y="3013465"/>
                    <a:pt x="3193644" y="3160951"/>
                    <a:pt x="3193644" y="3342885"/>
                  </a:cubicBezTo>
                  <a:cubicBezTo>
                    <a:pt x="3193644" y="3524819"/>
                    <a:pt x="3046158" y="3672305"/>
                    <a:pt x="2864224" y="3672305"/>
                  </a:cubicBezTo>
                  <a:cubicBezTo>
                    <a:pt x="2682290" y="3672305"/>
                    <a:pt x="2534804" y="3524819"/>
                    <a:pt x="2534804" y="3342885"/>
                  </a:cubicBezTo>
                  <a:cubicBezTo>
                    <a:pt x="2534804" y="3160951"/>
                    <a:pt x="2682290" y="3013465"/>
                    <a:pt x="2864224" y="3013465"/>
                  </a:cubicBezTo>
                  <a:close/>
                  <a:moveTo>
                    <a:pt x="4137192" y="1067730"/>
                  </a:moveTo>
                  <a:cubicBezTo>
                    <a:pt x="4397232" y="1067730"/>
                    <a:pt x="4608036" y="1278534"/>
                    <a:pt x="4608036" y="1538574"/>
                  </a:cubicBezTo>
                  <a:cubicBezTo>
                    <a:pt x="4608036" y="1798614"/>
                    <a:pt x="4397232" y="2009418"/>
                    <a:pt x="4137192" y="2009418"/>
                  </a:cubicBezTo>
                  <a:cubicBezTo>
                    <a:pt x="3877152" y="2009418"/>
                    <a:pt x="3666348" y="1798614"/>
                    <a:pt x="3666348" y="1538574"/>
                  </a:cubicBezTo>
                  <a:cubicBezTo>
                    <a:pt x="3666348" y="1278534"/>
                    <a:pt x="3877152" y="1067730"/>
                    <a:pt x="4137192" y="1067730"/>
                  </a:cubicBezTo>
                  <a:close/>
                  <a:moveTo>
                    <a:pt x="0" y="0"/>
                  </a:moveTo>
                  <a:lnTo>
                    <a:pt x="3795833" y="0"/>
                  </a:lnTo>
                  <a:lnTo>
                    <a:pt x="3841595" y="73186"/>
                  </a:lnTo>
                  <a:cubicBezTo>
                    <a:pt x="3894967" y="172063"/>
                    <a:pt x="3928651" y="280143"/>
                    <a:pt x="3934738" y="385943"/>
                  </a:cubicBezTo>
                  <a:cubicBezTo>
                    <a:pt x="3960418" y="832278"/>
                    <a:pt x="3478459" y="955056"/>
                    <a:pt x="3463544" y="1479388"/>
                  </a:cubicBezTo>
                  <a:cubicBezTo>
                    <a:pt x="3453054" y="1845938"/>
                    <a:pt x="3679069" y="2129671"/>
                    <a:pt x="3697976" y="2152566"/>
                  </a:cubicBezTo>
                  <a:cubicBezTo>
                    <a:pt x="3965589" y="2479019"/>
                    <a:pt x="4316509" y="2388300"/>
                    <a:pt x="4453203" y="2717907"/>
                  </a:cubicBezTo>
                  <a:cubicBezTo>
                    <a:pt x="4482150" y="2787623"/>
                    <a:pt x="4575626" y="3013102"/>
                    <a:pt x="4496628" y="3226246"/>
                  </a:cubicBezTo>
                  <a:lnTo>
                    <a:pt x="4496096" y="3225957"/>
                  </a:lnTo>
                  <a:cubicBezTo>
                    <a:pt x="4484372" y="3257587"/>
                    <a:pt x="4469256" y="3287777"/>
                    <a:pt x="4451007" y="3316076"/>
                  </a:cubicBezTo>
                  <a:cubicBezTo>
                    <a:pt x="4320132" y="3518667"/>
                    <a:pt x="4035532" y="3615706"/>
                    <a:pt x="3823709" y="3546693"/>
                  </a:cubicBezTo>
                  <a:cubicBezTo>
                    <a:pt x="3538592" y="3453712"/>
                    <a:pt x="3591223" y="3127434"/>
                    <a:pt x="3248158" y="2922031"/>
                  </a:cubicBezTo>
                  <a:cubicBezTo>
                    <a:pt x="3067991" y="2814166"/>
                    <a:pt x="2749462" y="2730532"/>
                    <a:pt x="2530174" y="2860271"/>
                  </a:cubicBezTo>
                  <a:cubicBezTo>
                    <a:pt x="2163165" y="3077424"/>
                    <a:pt x="2417778" y="3690971"/>
                    <a:pt x="2016602" y="4003023"/>
                  </a:cubicBezTo>
                  <a:cubicBezTo>
                    <a:pt x="1798688" y="4172165"/>
                    <a:pt x="1453297" y="4202389"/>
                    <a:pt x="1217280" y="4085330"/>
                  </a:cubicBezTo>
                  <a:cubicBezTo>
                    <a:pt x="855483" y="3905582"/>
                    <a:pt x="940040" y="3474447"/>
                    <a:pt x="610283" y="3347934"/>
                  </a:cubicBezTo>
                  <a:cubicBezTo>
                    <a:pt x="439259" y="3282322"/>
                    <a:pt x="269119" y="3365698"/>
                    <a:pt x="64778" y="3424177"/>
                  </a:cubicBezTo>
                  <a:lnTo>
                    <a:pt x="0" y="34398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8A7EC9B9-324C-CE52-735A-CD52F3325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16074" y="0"/>
              <a:ext cx="5122410" cy="2483032"/>
            </a:xfrm>
            <a:custGeom>
              <a:avLst/>
              <a:gdLst>
                <a:gd name="connsiteX0" fmla="*/ 2376185 w 6680315"/>
                <a:gd name="connsiteY0" fmla="*/ 2274739 h 3133080"/>
                <a:gd name="connsiteX1" fmla="*/ 2621677 w 6680315"/>
                <a:gd name="connsiteY1" fmla="*/ 2520231 h 3133080"/>
                <a:gd name="connsiteX2" fmla="*/ 2376185 w 6680315"/>
                <a:gd name="connsiteY2" fmla="*/ 2765723 h 3133080"/>
                <a:gd name="connsiteX3" fmla="*/ 2130693 w 6680315"/>
                <a:gd name="connsiteY3" fmla="*/ 2520231 h 3133080"/>
                <a:gd name="connsiteX4" fmla="*/ 2376185 w 6680315"/>
                <a:gd name="connsiteY4" fmla="*/ 2274739 h 3133080"/>
                <a:gd name="connsiteX5" fmla="*/ 915559 w 6680315"/>
                <a:gd name="connsiteY5" fmla="*/ 0 h 3133080"/>
                <a:gd name="connsiteX6" fmla="*/ 6269857 w 6680315"/>
                <a:gd name="connsiteY6" fmla="*/ 0 h 3133080"/>
                <a:gd name="connsiteX7" fmla="*/ 6333461 w 6680315"/>
                <a:gd name="connsiteY7" fmla="*/ 55051 h 3133080"/>
                <a:gd name="connsiteX8" fmla="*/ 6627820 w 6680315"/>
                <a:gd name="connsiteY8" fmla="*/ 535633 h 3133080"/>
                <a:gd name="connsiteX9" fmla="*/ 5916976 w 6680315"/>
                <a:gd name="connsiteY9" fmla="*/ 1967923 h 3133080"/>
                <a:gd name="connsiteX10" fmla="*/ 5656632 w 6680315"/>
                <a:gd name="connsiteY10" fmla="*/ 2028995 h 3133080"/>
                <a:gd name="connsiteX11" fmla="*/ 5657201 w 6680315"/>
                <a:gd name="connsiteY11" fmla="*/ 2029343 h 3133080"/>
                <a:gd name="connsiteX12" fmla="*/ 4819410 w 6680315"/>
                <a:gd name="connsiteY12" fmla="*/ 2573019 h 3133080"/>
                <a:gd name="connsiteX13" fmla="*/ 4152315 w 6680315"/>
                <a:gd name="connsiteY13" fmla="*/ 3087290 h 3133080"/>
                <a:gd name="connsiteX14" fmla="*/ 2764377 w 6680315"/>
                <a:gd name="connsiteY14" fmla="*/ 2425642 h 3133080"/>
                <a:gd name="connsiteX15" fmla="*/ 2750517 w 6680315"/>
                <a:gd name="connsiteY15" fmla="*/ 2391089 h 3133080"/>
                <a:gd name="connsiteX16" fmla="*/ 2240374 w 6680315"/>
                <a:gd name="connsiteY16" fmla="*/ 2149627 h 3133080"/>
                <a:gd name="connsiteX17" fmla="*/ 2225364 w 6680315"/>
                <a:gd name="connsiteY17" fmla="*/ 2154748 h 3133080"/>
                <a:gd name="connsiteX18" fmla="*/ 1325912 w 6680315"/>
                <a:gd name="connsiteY18" fmla="*/ 2089711 h 3133080"/>
                <a:gd name="connsiteX19" fmla="*/ 824187 w 6680315"/>
                <a:gd name="connsiteY19" fmla="*/ 535061 h 3133080"/>
                <a:gd name="connsiteX20" fmla="*/ 919100 w 6680315"/>
                <a:gd name="connsiteY20" fmla="*/ 16532 h 3133080"/>
                <a:gd name="connsiteX21" fmla="*/ 0 w 6680315"/>
                <a:gd name="connsiteY21" fmla="*/ 0 h 3133080"/>
                <a:gd name="connsiteX22" fmla="*/ 759926 w 6680315"/>
                <a:gd name="connsiteY22" fmla="*/ 0 h 3133080"/>
                <a:gd name="connsiteX23" fmla="*/ 379963 w 6680315"/>
                <a:gd name="connsiteY23" fmla="*/ 379963 h 3133080"/>
                <a:gd name="connsiteX24" fmla="*/ 0 w 6680315"/>
                <a:gd name="connsiteY24" fmla="*/ 0 h 3133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680315" h="3133080">
                  <a:moveTo>
                    <a:pt x="2376185" y="2274739"/>
                  </a:moveTo>
                  <a:cubicBezTo>
                    <a:pt x="2511766" y="2274739"/>
                    <a:pt x="2621677" y="2384650"/>
                    <a:pt x="2621677" y="2520231"/>
                  </a:cubicBezTo>
                  <a:cubicBezTo>
                    <a:pt x="2621677" y="2655812"/>
                    <a:pt x="2511766" y="2765723"/>
                    <a:pt x="2376185" y="2765723"/>
                  </a:cubicBezTo>
                  <a:cubicBezTo>
                    <a:pt x="2240604" y="2765723"/>
                    <a:pt x="2130693" y="2655812"/>
                    <a:pt x="2130693" y="2520231"/>
                  </a:cubicBezTo>
                  <a:cubicBezTo>
                    <a:pt x="2130693" y="2384650"/>
                    <a:pt x="2240604" y="2274739"/>
                    <a:pt x="2376185" y="2274739"/>
                  </a:cubicBezTo>
                  <a:close/>
                  <a:moveTo>
                    <a:pt x="915559" y="0"/>
                  </a:moveTo>
                  <a:lnTo>
                    <a:pt x="6269857" y="0"/>
                  </a:lnTo>
                  <a:lnTo>
                    <a:pt x="6333461" y="55051"/>
                  </a:lnTo>
                  <a:cubicBezTo>
                    <a:pt x="6467804" y="186497"/>
                    <a:pt x="6570056" y="350740"/>
                    <a:pt x="6627820" y="535633"/>
                  </a:cubicBezTo>
                  <a:cubicBezTo>
                    <a:pt x="6812129" y="1122863"/>
                    <a:pt x="6495949" y="1759672"/>
                    <a:pt x="5916976" y="1967923"/>
                  </a:cubicBezTo>
                  <a:cubicBezTo>
                    <a:pt x="5832813" y="1998168"/>
                    <a:pt x="5745467" y="2018689"/>
                    <a:pt x="5656632" y="2028995"/>
                  </a:cubicBezTo>
                  <a:lnTo>
                    <a:pt x="5657201" y="2029343"/>
                  </a:lnTo>
                  <a:cubicBezTo>
                    <a:pt x="5308450" y="2070037"/>
                    <a:pt x="4998668" y="2271133"/>
                    <a:pt x="4819410" y="2573019"/>
                  </a:cubicBezTo>
                  <a:cubicBezTo>
                    <a:pt x="4670050" y="2822633"/>
                    <a:pt x="4431704" y="3006386"/>
                    <a:pt x="4152315" y="3087290"/>
                  </a:cubicBezTo>
                  <a:cubicBezTo>
                    <a:pt x="3592036" y="3250782"/>
                    <a:pt x="2989950" y="2964019"/>
                    <a:pt x="2764377" y="2425642"/>
                  </a:cubicBezTo>
                  <a:cubicBezTo>
                    <a:pt x="2759551" y="2414135"/>
                    <a:pt x="2754885" y="2402573"/>
                    <a:pt x="2750517" y="2391089"/>
                  </a:cubicBezTo>
                  <a:cubicBezTo>
                    <a:pt x="2672611" y="2187301"/>
                    <a:pt x="2445841" y="2076373"/>
                    <a:pt x="2240374" y="2149627"/>
                  </a:cubicBezTo>
                  <a:cubicBezTo>
                    <a:pt x="2235371" y="2151333"/>
                    <a:pt x="2230368" y="2153040"/>
                    <a:pt x="2225364" y="2154748"/>
                  </a:cubicBezTo>
                  <a:cubicBezTo>
                    <a:pt x="1929107" y="2255822"/>
                    <a:pt x="1604512" y="2232327"/>
                    <a:pt x="1325912" y="2089711"/>
                  </a:cubicBezTo>
                  <a:cubicBezTo>
                    <a:pt x="758058" y="1798925"/>
                    <a:pt x="533439" y="1102920"/>
                    <a:pt x="824187" y="535061"/>
                  </a:cubicBezTo>
                  <a:cubicBezTo>
                    <a:pt x="906824" y="374161"/>
                    <a:pt x="939105" y="193647"/>
                    <a:pt x="919100" y="16532"/>
                  </a:cubicBezTo>
                  <a:close/>
                  <a:moveTo>
                    <a:pt x="0" y="0"/>
                  </a:moveTo>
                  <a:lnTo>
                    <a:pt x="759926" y="0"/>
                  </a:lnTo>
                  <a:cubicBezTo>
                    <a:pt x="759926" y="209848"/>
                    <a:pt x="589811" y="379963"/>
                    <a:pt x="379963" y="379963"/>
                  </a:cubicBezTo>
                  <a:cubicBezTo>
                    <a:pt x="170115" y="379963"/>
                    <a:pt x="0" y="2098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87CC92B2-6243-06FB-4666-13D0E776C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13412" y="0"/>
              <a:ext cx="3275540" cy="3193212"/>
            </a:xfrm>
            <a:custGeom>
              <a:avLst/>
              <a:gdLst>
                <a:gd name="connsiteX0" fmla="*/ 356965 w 4755826"/>
                <a:gd name="connsiteY0" fmla="*/ 1510747 h 4636292"/>
                <a:gd name="connsiteX1" fmla="*/ 633073 w 4755826"/>
                <a:gd name="connsiteY1" fmla="*/ 1786855 h 4636292"/>
                <a:gd name="connsiteX2" fmla="*/ 356965 w 4755826"/>
                <a:gd name="connsiteY2" fmla="*/ 2062963 h 4636292"/>
                <a:gd name="connsiteX3" fmla="*/ 80857 w 4755826"/>
                <a:gd name="connsiteY3" fmla="*/ 1786855 h 4636292"/>
                <a:gd name="connsiteX4" fmla="*/ 356965 w 4755826"/>
                <a:gd name="connsiteY4" fmla="*/ 1510747 h 4636292"/>
                <a:gd name="connsiteX5" fmla="*/ 596573 w 4755826"/>
                <a:gd name="connsiteY5" fmla="*/ 0 h 4636292"/>
                <a:gd name="connsiteX6" fmla="*/ 4755826 w 4755826"/>
                <a:gd name="connsiteY6" fmla="*/ 0 h 4636292"/>
                <a:gd name="connsiteX7" fmla="*/ 4755826 w 4755826"/>
                <a:gd name="connsiteY7" fmla="*/ 3811763 h 4636292"/>
                <a:gd name="connsiteX8" fmla="*/ 4741436 w 4755826"/>
                <a:gd name="connsiteY8" fmla="*/ 3805391 h 4636292"/>
                <a:gd name="connsiteX9" fmla="*/ 4472311 w 4755826"/>
                <a:gd name="connsiteY9" fmla="*/ 3792619 h 4636292"/>
                <a:gd name="connsiteX10" fmla="*/ 3645297 w 4755826"/>
                <a:gd name="connsiteY10" fmla="*/ 4545251 h 4636292"/>
                <a:gd name="connsiteX11" fmla="*/ 2743181 w 4755826"/>
                <a:gd name="connsiteY11" fmla="*/ 4497419 h 4636292"/>
                <a:gd name="connsiteX12" fmla="*/ 2044123 w 4755826"/>
                <a:gd name="connsiteY12" fmla="*/ 3902154 h 4636292"/>
                <a:gd name="connsiteX13" fmla="*/ 443230 w 4755826"/>
                <a:gd name="connsiteY13" fmla="*/ 4052449 h 4636292"/>
                <a:gd name="connsiteX14" fmla="*/ 4237 w 4755826"/>
                <a:gd name="connsiteY14" fmla="*/ 3104110 h 4636292"/>
                <a:gd name="connsiteX15" fmla="*/ 809700 w 4755826"/>
                <a:gd name="connsiteY15" fmla="*/ 1782672 h 4636292"/>
                <a:gd name="connsiteX16" fmla="*/ 71276 w 4755826"/>
                <a:gd name="connsiteY16" fmla="*/ 805894 h 4636292"/>
                <a:gd name="connsiteX17" fmla="*/ 596555 w 4755826"/>
                <a:gd name="connsiteY17" fmla="*/ 56 h 4636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55826" h="4636292">
                  <a:moveTo>
                    <a:pt x="356965" y="1510747"/>
                  </a:moveTo>
                  <a:cubicBezTo>
                    <a:pt x="509455" y="1510747"/>
                    <a:pt x="633073" y="1634365"/>
                    <a:pt x="633073" y="1786855"/>
                  </a:cubicBezTo>
                  <a:cubicBezTo>
                    <a:pt x="633073" y="1939345"/>
                    <a:pt x="509455" y="2062963"/>
                    <a:pt x="356965" y="2062963"/>
                  </a:cubicBezTo>
                  <a:cubicBezTo>
                    <a:pt x="204475" y="2062963"/>
                    <a:pt x="80857" y="1939345"/>
                    <a:pt x="80857" y="1786855"/>
                  </a:cubicBezTo>
                  <a:cubicBezTo>
                    <a:pt x="80857" y="1634365"/>
                    <a:pt x="204475" y="1510747"/>
                    <a:pt x="356965" y="1510747"/>
                  </a:cubicBezTo>
                  <a:close/>
                  <a:moveTo>
                    <a:pt x="596573" y="0"/>
                  </a:moveTo>
                  <a:lnTo>
                    <a:pt x="4755826" y="0"/>
                  </a:lnTo>
                  <a:lnTo>
                    <a:pt x="4755826" y="3811763"/>
                  </a:lnTo>
                  <a:lnTo>
                    <a:pt x="4741436" y="3805391"/>
                  </a:lnTo>
                  <a:cubicBezTo>
                    <a:pt x="4658853" y="3777264"/>
                    <a:pt x="4571441" y="3767265"/>
                    <a:pt x="4472311" y="3792619"/>
                  </a:cubicBezTo>
                  <a:cubicBezTo>
                    <a:pt x="4143272" y="3876780"/>
                    <a:pt x="4072005" y="4319983"/>
                    <a:pt x="3645297" y="4545251"/>
                  </a:cubicBezTo>
                  <a:cubicBezTo>
                    <a:pt x="3326314" y="4713713"/>
                    <a:pt x="3049499" y="4619025"/>
                    <a:pt x="2743181" y="4497419"/>
                  </a:cubicBezTo>
                  <a:cubicBezTo>
                    <a:pt x="2329337" y="4332934"/>
                    <a:pt x="2392121" y="4055114"/>
                    <a:pt x="2044123" y="3902154"/>
                  </a:cubicBezTo>
                  <a:cubicBezTo>
                    <a:pt x="1449035" y="3640479"/>
                    <a:pt x="945081" y="4309626"/>
                    <a:pt x="443230" y="4052449"/>
                  </a:cubicBezTo>
                  <a:cubicBezTo>
                    <a:pt x="133616" y="3893621"/>
                    <a:pt x="-28889" y="3449683"/>
                    <a:pt x="4237" y="3104110"/>
                  </a:cubicBezTo>
                  <a:cubicBezTo>
                    <a:pt x="68675" y="2433787"/>
                    <a:pt x="853966" y="2271030"/>
                    <a:pt x="809700" y="1782672"/>
                  </a:cubicBezTo>
                  <a:cubicBezTo>
                    <a:pt x="768799" y="1331417"/>
                    <a:pt x="77721" y="1250460"/>
                    <a:pt x="71276" y="805894"/>
                  </a:cubicBezTo>
                  <a:cubicBezTo>
                    <a:pt x="66307" y="459384"/>
                    <a:pt x="480827" y="267363"/>
                    <a:pt x="596555" y="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C61F7F4-070C-0682-AE90-325E5E0E0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314203"/>
            <a:ext cx="10969751" cy="2800349"/>
          </a:xfrm>
        </p:spPr>
        <p:txBody>
          <a:bodyPr anchor="ctr">
            <a:normAutofit fontScale="90000"/>
          </a:bodyPr>
          <a:lstStyle/>
          <a:p>
            <a: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Solliciteren voor een bovenbouwprofiel</a:t>
            </a:r>
            <a:b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leerjaar 2 vmbo</a:t>
            </a:r>
            <a:b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nl-N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Les 2 </a:t>
            </a:r>
            <a:br>
              <a:rPr lang="nl-N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nl-NL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Sollicitatiegesprek voeren  </a:t>
            </a:r>
            <a:b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endParaRPr lang="nl-N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7" name="Afbeelding 26" descr="Afbeelding met clipart, tekening, Graphics, illustratie&#10;&#10;Automatisch gegenereerde beschrijving">
            <a:extLst>
              <a:ext uri="{FF2B5EF4-FFF2-40B4-BE49-F238E27FC236}">
                <a16:creationId xmlns:a16="http://schemas.microsoft.com/office/drawing/2014/main" id="{A5BFD1FE-18B4-180E-118C-09644790D4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04" y="208427"/>
            <a:ext cx="2123393" cy="224104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8A424A1-C0CD-784C-2EE7-F00C78B0B7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8471" y="0"/>
            <a:ext cx="2241048" cy="205055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A88E688-0D7A-E058-20A2-C493215722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7975" y="527776"/>
            <a:ext cx="2241048" cy="1602349"/>
          </a:xfrm>
          <a:prstGeom prst="rect">
            <a:avLst/>
          </a:prstGeom>
        </p:spPr>
      </p:pic>
      <p:sp>
        <p:nvSpPr>
          <p:cNvPr id="4" name="Ondertitel 3">
            <a:extLst>
              <a:ext uri="{FF2B5EF4-FFF2-40B4-BE49-F238E27FC236}">
                <a16:creationId xmlns:a16="http://schemas.microsoft.com/office/drawing/2014/main" id="{5AA4CFC9-1D1E-0FA4-70FA-103B59D92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010808"/>
            <a:ext cx="10969752" cy="3131927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0157413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957a39-1f62-4cef-935a-f664fa9bc04c">
      <Terms xmlns="http://schemas.microsoft.com/office/infopath/2007/PartnerControls"/>
    </lcf76f155ced4ddcb4097134ff3c332f>
    <TaxCatchAll xmlns="9281fe5b-abce-4aec-9403-dcdb2cb047d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9094ed71-ad37-40d4-b95a-d4271a6f83fc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24DE0223BBD64DA880C2297F0A87F3" ma:contentTypeVersion="16" ma:contentTypeDescription="Een nieuw document maken." ma:contentTypeScope="" ma:versionID="202438cd67cc51390d56b6d0062bc41e">
  <xsd:schema xmlns:xsd="http://www.w3.org/2001/XMLSchema" xmlns:xs="http://www.w3.org/2001/XMLSchema" xmlns:p="http://schemas.microsoft.com/office/2006/metadata/properties" xmlns:ns2="0b957a39-1f62-4cef-935a-f664fa9bc04c" xmlns:ns3="9281fe5b-abce-4aec-9403-dcdb2cb047d7" targetNamespace="http://schemas.microsoft.com/office/2006/metadata/properties" ma:root="true" ma:fieldsID="e649403ed0d3051de693bf68e828b1e0" ns2:_="" ns3:_="">
    <xsd:import namespace="0b957a39-1f62-4cef-935a-f664fa9bc04c"/>
    <xsd:import namespace="9281fe5b-abce-4aec-9403-dcdb2cb047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57a39-1f62-4cef-935a-f664fa9bc0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9094ed71-ad37-40d4-b95a-d4271a6f83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1fe5b-abce-4aec-9403-dcdb2cb047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212e56c-6e5c-4bee-b13a-1b778d3e41a7}" ma:internalName="TaxCatchAll" ma:showField="CatchAllData" ma:web="9281fe5b-abce-4aec-9403-dcdb2cb047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8BDE02-F440-490D-B9C7-B27DBFC5CA47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9281fe5b-abce-4aec-9403-dcdb2cb047d7"/>
    <ds:schemaRef ds:uri="0b957a39-1f62-4cef-935a-f664fa9bc04c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3E1847A-D9CE-4C94-B639-5767B8820D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2D67FE-A7A5-484B-A1EA-57D7ADB928AC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2C9023B-E8BA-4A8F-9368-6AB97E1AA1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957a39-1f62-4cef-935a-f664fa9bc04c"/>
    <ds:schemaRef ds:uri="9281fe5b-abce-4aec-9403-dcdb2cb047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10110</TotalTime>
  <Words>1341</Words>
  <Application>Microsoft Office PowerPoint</Application>
  <PresentationFormat>Breedbeeld</PresentationFormat>
  <Paragraphs>177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2" baseType="lpstr">
      <vt:lpstr>-apple-system</vt:lpstr>
      <vt:lpstr>Aptos</vt:lpstr>
      <vt:lpstr>Arial</vt:lpstr>
      <vt:lpstr>Avenir Next LT Pro</vt:lpstr>
      <vt:lpstr>Posterama</vt:lpstr>
      <vt:lpstr>Tahoma</vt:lpstr>
      <vt:lpstr>Times New Roman</vt:lpstr>
      <vt:lpstr>Wingdings</vt:lpstr>
      <vt:lpstr>SplashVTI</vt:lpstr>
      <vt:lpstr>Solliciteren voor een bovenbouwprofiel leerjaar 2 vmbo Les 1 voorbereiden op het sollicitatiegesprek </vt:lpstr>
      <vt:lpstr>Wat ga je deze les doen?</vt:lpstr>
      <vt:lpstr>Welke moeilijke woorden kom je tegen?</vt:lpstr>
      <vt:lpstr>Uitleg over de profielen</vt:lpstr>
      <vt:lpstr>Vervolgopdracht</vt:lpstr>
      <vt:lpstr>Opdracht</vt:lpstr>
      <vt:lpstr>Opdrachten uitvoeren</vt:lpstr>
      <vt:lpstr>Reflecteren</vt:lpstr>
      <vt:lpstr>Solliciteren voor een bovenbouwprofiel leerjaar 2 vmbo Les 2  Sollicitatiegesprek voeren   </vt:lpstr>
      <vt:lpstr>Wat ga je deze les doen?</vt:lpstr>
      <vt:lpstr>Welke moeilijke woorden kom je tegen?</vt:lpstr>
      <vt:lpstr>Uitleg solliciteren voor een profiel</vt:lpstr>
      <vt:lpstr>Nabespreken en vastleggen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 Zijffers</dc:creator>
  <cp:lastModifiedBy>Annet Hermans</cp:lastModifiedBy>
  <cp:revision>38</cp:revision>
  <dcterms:created xsi:type="dcterms:W3CDTF">2024-09-24T10:43:43Z</dcterms:created>
  <dcterms:modified xsi:type="dcterms:W3CDTF">2024-12-18T16:08:50Z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0x0101009724DE0223BBD64DA880C2297F0A87F3</vt:lpwstr>
  </property>
  <property fmtid="{D5CDD505-2E9C-101B-9397-08002B2CF9AE}" pid="3" name="MediaServiceImageTags">
    <vt:lpwstr/>
  </property>
</Properties>
</file>